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77" r:id="rId2"/>
    <p:sldId id="278" r:id="rId3"/>
    <p:sldId id="314" r:id="rId4"/>
    <p:sldId id="316" r:id="rId5"/>
    <p:sldId id="413" r:id="rId6"/>
    <p:sldId id="407" r:id="rId7"/>
    <p:sldId id="404" r:id="rId8"/>
    <p:sldId id="408" r:id="rId9"/>
    <p:sldId id="409" r:id="rId10"/>
    <p:sldId id="410" r:id="rId11"/>
    <p:sldId id="259" r:id="rId12"/>
    <p:sldId id="279" r:id="rId13"/>
    <p:sldId id="280" r:id="rId14"/>
    <p:sldId id="402" r:id="rId15"/>
    <p:sldId id="327" r:id="rId16"/>
    <p:sldId id="365" r:id="rId17"/>
    <p:sldId id="411" r:id="rId18"/>
    <p:sldId id="412" r:id="rId19"/>
    <p:sldId id="319" r:id="rId20"/>
    <p:sldId id="320" r:id="rId21"/>
    <p:sldId id="321" r:id="rId22"/>
    <p:sldId id="346" r:id="rId23"/>
    <p:sldId id="349" r:id="rId24"/>
    <p:sldId id="352" r:id="rId25"/>
    <p:sldId id="355" r:id="rId26"/>
    <p:sldId id="353" r:id="rId27"/>
    <p:sldId id="266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F36"/>
    <a:srgbClr val="000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EF05A-E604-40DF-89F5-87B2A4926FE4}" v="134" dt="2021-06-18T19:53:04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2" autoAdjust="0"/>
    <p:restoredTop sz="93129"/>
  </p:normalViewPr>
  <p:slideViewPr>
    <p:cSldViewPr snapToGrid="0" snapToObjects="1">
      <p:cViewPr varScale="1">
        <p:scale>
          <a:sx n="80" d="100"/>
          <a:sy n="80" d="100"/>
        </p:scale>
        <p:origin x="5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AC88D-5F77-4274-AF9A-99F05F70E32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37533-913C-4F0D-9E81-B0A150421643}">
      <dgm:prSet phldrT="[Text]"/>
      <dgm:spPr/>
      <dgm:t>
        <a:bodyPr/>
        <a:lstStyle/>
        <a:p>
          <a:pPr algn="ctr"/>
          <a:r>
            <a:rPr lang="en-US" dirty="0"/>
            <a:t>Action</a:t>
          </a:r>
        </a:p>
        <a:p>
          <a:pPr algn="ctr"/>
          <a:r>
            <a:rPr lang="en-US" dirty="0"/>
            <a:t>Plan</a:t>
          </a:r>
        </a:p>
      </dgm:t>
    </dgm:pt>
    <dgm:pt modelId="{0DA2A559-4EAE-48D9-B3FF-FB7A06B92866}" type="parTrans" cxnId="{D984C34B-D0CD-45B9-8B43-D1C2CC6CB842}">
      <dgm:prSet/>
      <dgm:spPr/>
      <dgm:t>
        <a:bodyPr/>
        <a:lstStyle/>
        <a:p>
          <a:endParaRPr lang="en-US"/>
        </a:p>
      </dgm:t>
    </dgm:pt>
    <dgm:pt modelId="{24F98111-0C2B-4A7C-91E4-658CD972A287}" type="sibTrans" cxnId="{D984C34B-D0CD-45B9-8B43-D1C2CC6CB842}">
      <dgm:prSet/>
      <dgm:spPr/>
      <dgm:t>
        <a:bodyPr/>
        <a:lstStyle/>
        <a:p>
          <a:endParaRPr lang="en-US"/>
        </a:p>
      </dgm:t>
    </dgm:pt>
    <dgm:pt modelId="{A380B717-0806-43A2-A693-FF1908D4CBB4}">
      <dgm:prSet phldrT="[Text]"/>
      <dgm:spPr/>
      <dgm:t>
        <a:bodyPr/>
        <a:lstStyle/>
        <a:p>
          <a:pPr algn="ctr"/>
          <a:r>
            <a:rPr lang="en-US" dirty="0"/>
            <a:t>Campaign</a:t>
          </a:r>
        </a:p>
        <a:p>
          <a:pPr algn="ctr"/>
          <a:r>
            <a:rPr lang="en-US" dirty="0"/>
            <a:t>Plan</a:t>
          </a:r>
        </a:p>
      </dgm:t>
    </dgm:pt>
    <dgm:pt modelId="{DD184EA0-DA77-44FF-9D40-993A5034DFF8}" type="parTrans" cxnId="{29FEF7E0-1B25-49A4-8E9F-F0870353E6BC}">
      <dgm:prSet/>
      <dgm:spPr/>
      <dgm:t>
        <a:bodyPr/>
        <a:lstStyle/>
        <a:p>
          <a:endParaRPr lang="en-US"/>
        </a:p>
      </dgm:t>
    </dgm:pt>
    <dgm:pt modelId="{9A975008-7BC2-42B8-856C-E69587B09DBE}" type="sibTrans" cxnId="{29FEF7E0-1B25-49A4-8E9F-F0870353E6BC}">
      <dgm:prSet/>
      <dgm:spPr/>
      <dgm:t>
        <a:bodyPr/>
        <a:lstStyle/>
        <a:p>
          <a:endParaRPr lang="en-US"/>
        </a:p>
      </dgm:t>
    </dgm:pt>
    <dgm:pt modelId="{1A793243-BB40-46B4-BBC0-AD699200096B}">
      <dgm:prSet phldrT="[Text]"/>
      <dgm:spPr/>
      <dgm:t>
        <a:bodyPr/>
        <a:lstStyle/>
        <a:p>
          <a:pPr algn="ctr"/>
          <a:r>
            <a:rPr lang="en-US" dirty="0"/>
            <a:t>Strategic</a:t>
          </a:r>
        </a:p>
        <a:p>
          <a:pPr algn="ctr"/>
          <a:r>
            <a:rPr lang="en-US" dirty="0"/>
            <a:t>Plan</a:t>
          </a:r>
        </a:p>
      </dgm:t>
    </dgm:pt>
    <dgm:pt modelId="{0621340D-52F7-4995-8109-A2EDE4B53EC5}" type="parTrans" cxnId="{A1D2C423-38CF-4BE6-9949-024DB5E70679}">
      <dgm:prSet/>
      <dgm:spPr/>
      <dgm:t>
        <a:bodyPr/>
        <a:lstStyle/>
        <a:p>
          <a:endParaRPr lang="en-US"/>
        </a:p>
      </dgm:t>
    </dgm:pt>
    <dgm:pt modelId="{387208B8-2939-48B7-B2A2-0F11F64B98AB}" type="sibTrans" cxnId="{A1D2C423-38CF-4BE6-9949-024DB5E70679}">
      <dgm:prSet/>
      <dgm:spPr/>
      <dgm:t>
        <a:bodyPr/>
        <a:lstStyle/>
        <a:p>
          <a:endParaRPr lang="en-US"/>
        </a:p>
      </dgm:t>
    </dgm:pt>
    <dgm:pt modelId="{7ECAE1D2-628F-4544-BEF5-7CA55CE94C88}" type="pres">
      <dgm:prSet presAssocID="{E66AC88D-5F77-4274-AF9A-99F05F70E321}" presName="rootnode" presStyleCnt="0">
        <dgm:presLayoutVars>
          <dgm:chMax/>
          <dgm:chPref/>
          <dgm:dir/>
          <dgm:animLvl val="lvl"/>
        </dgm:presLayoutVars>
      </dgm:prSet>
      <dgm:spPr/>
    </dgm:pt>
    <dgm:pt modelId="{140976D9-0182-411B-A1B5-838FE3A183C0}" type="pres">
      <dgm:prSet presAssocID="{8ED37533-913C-4F0D-9E81-B0A150421643}" presName="composite" presStyleCnt="0"/>
      <dgm:spPr/>
    </dgm:pt>
    <dgm:pt modelId="{051F245B-2172-4AFE-9246-A4D454C69998}" type="pres">
      <dgm:prSet presAssocID="{8ED37533-913C-4F0D-9E81-B0A150421643}" presName="LShape" presStyleLbl="alignNode1" presStyleIdx="0" presStyleCnt="5"/>
      <dgm:spPr/>
    </dgm:pt>
    <dgm:pt modelId="{C6E9EEE5-D64B-43EB-9200-62680FE41BA2}" type="pres">
      <dgm:prSet presAssocID="{8ED37533-913C-4F0D-9E81-B0A15042164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A3FF1B9-4E5F-49A2-BFFA-949C0EF93829}" type="pres">
      <dgm:prSet presAssocID="{8ED37533-913C-4F0D-9E81-B0A150421643}" presName="Triangle" presStyleLbl="alignNode1" presStyleIdx="1" presStyleCnt="5"/>
      <dgm:spPr/>
    </dgm:pt>
    <dgm:pt modelId="{BEDAD3A3-3175-4C3A-A0C3-43872D8A903B}" type="pres">
      <dgm:prSet presAssocID="{24F98111-0C2B-4A7C-91E4-658CD972A287}" presName="sibTrans" presStyleCnt="0"/>
      <dgm:spPr/>
    </dgm:pt>
    <dgm:pt modelId="{8510D117-C20E-43C9-81FE-B93C142CF2EE}" type="pres">
      <dgm:prSet presAssocID="{24F98111-0C2B-4A7C-91E4-658CD972A287}" presName="space" presStyleCnt="0"/>
      <dgm:spPr/>
    </dgm:pt>
    <dgm:pt modelId="{F81430F5-396A-4FE0-81A6-7D02D986ABD5}" type="pres">
      <dgm:prSet presAssocID="{A380B717-0806-43A2-A693-FF1908D4CBB4}" presName="composite" presStyleCnt="0"/>
      <dgm:spPr/>
    </dgm:pt>
    <dgm:pt modelId="{97D16E91-1E3C-4B58-826E-7AC25738D6DE}" type="pres">
      <dgm:prSet presAssocID="{A380B717-0806-43A2-A693-FF1908D4CBB4}" presName="LShape" presStyleLbl="alignNode1" presStyleIdx="2" presStyleCnt="5"/>
      <dgm:spPr/>
    </dgm:pt>
    <dgm:pt modelId="{A3A01460-0348-47A5-A942-8D18845A6CE9}" type="pres">
      <dgm:prSet presAssocID="{A380B717-0806-43A2-A693-FF1908D4CBB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E324641-7AAE-46E4-BD1A-814B456B9A79}" type="pres">
      <dgm:prSet presAssocID="{A380B717-0806-43A2-A693-FF1908D4CBB4}" presName="Triangle" presStyleLbl="alignNode1" presStyleIdx="3" presStyleCnt="5"/>
      <dgm:spPr/>
    </dgm:pt>
    <dgm:pt modelId="{FDA94220-2FFE-4B5F-835F-6F43790E5605}" type="pres">
      <dgm:prSet presAssocID="{9A975008-7BC2-42B8-856C-E69587B09DBE}" presName="sibTrans" presStyleCnt="0"/>
      <dgm:spPr/>
    </dgm:pt>
    <dgm:pt modelId="{15B38D0B-D7CE-4D00-983D-1ED619891129}" type="pres">
      <dgm:prSet presAssocID="{9A975008-7BC2-42B8-856C-E69587B09DBE}" presName="space" presStyleCnt="0"/>
      <dgm:spPr/>
    </dgm:pt>
    <dgm:pt modelId="{89EC66FD-6720-486C-9026-A80A6F7BE5FE}" type="pres">
      <dgm:prSet presAssocID="{1A793243-BB40-46B4-BBC0-AD699200096B}" presName="composite" presStyleCnt="0"/>
      <dgm:spPr/>
    </dgm:pt>
    <dgm:pt modelId="{903BA5B2-A6DE-4A3F-9473-BA24697BB73E}" type="pres">
      <dgm:prSet presAssocID="{1A793243-BB40-46B4-BBC0-AD699200096B}" presName="LShape" presStyleLbl="alignNode1" presStyleIdx="4" presStyleCnt="5"/>
      <dgm:spPr/>
    </dgm:pt>
    <dgm:pt modelId="{721FCD4D-F7E3-4172-B0ED-118D6E43F04A}" type="pres">
      <dgm:prSet presAssocID="{1A793243-BB40-46B4-BBC0-AD699200096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4368F1D-B9EF-4DCB-9A6C-29D301E6AABC}" type="presOf" srcId="{A380B717-0806-43A2-A693-FF1908D4CBB4}" destId="{A3A01460-0348-47A5-A942-8D18845A6CE9}" srcOrd="0" destOrd="0" presId="urn:microsoft.com/office/officeart/2009/3/layout/StepUpProcess"/>
    <dgm:cxn modelId="{A1D2C423-38CF-4BE6-9949-024DB5E70679}" srcId="{E66AC88D-5F77-4274-AF9A-99F05F70E321}" destId="{1A793243-BB40-46B4-BBC0-AD699200096B}" srcOrd="2" destOrd="0" parTransId="{0621340D-52F7-4995-8109-A2EDE4B53EC5}" sibTransId="{387208B8-2939-48B7-B2A2-0F11F64B98AB}"/>
    <dgm:cxn modelId="{482AFC4A-74F3-44DC-81A8-00EF1116DD99}" type="presOf" srcId="{8ED37533-913C-4F0D-9E81-B0A150421643}" destId="{C6E9EEE5-D64B-43EB-9200-62680FE41BA2}" srcOrd="0" destOrd="0" presId="urn:microsoft.com/office/officeart/2009/3/layout/StepUpProcess"/>
    <dgm:cxn modelId="{D984C34B-D0CD-45B9-8B43-D1C2CC6CB842}" srcId="{E66AC88D-5F77-4274-AF9A-99F05F70E321}" destId="{8ED37533-913C-4F0D-9E81-B0A150421643}" srcOrd="0" destOrd="0" parTransId="{0DA2A559-4EAE-48D9-B3FF-FB7A06B92866}" sibTransId="{24F98111-0C2B-4A7C-91E4-658CD972A287}"/>
    <dgm:cxn modelId="{5FEA8950-9759-4670-A88C-F96B343A2575}" type="presOf" srcId="{1A793243-BB40-46B4-BBC0-AD699200096B}" destId="{721FCD4D-F7E3-4172-B0ED-118D6E43F04A}" srcOrd="0" destOrd="0" presId="urn:microsoft.com/office/officeart/2009/3/layout/StepUpProcess"/>
    <dgm:cxn modelId="{419A80BC-E10C-41F9-ABD8-359284357166}" type="presOf" srcId="{E66AC88D-5F77-4274-AF9A-99F05F70E321}" destId="{7ECAE1D2-628F-4544-BEF5-7CA55CE94C88}" srcOrd="0" destOrd="0" presId="urn:microsoft.com/office/officeart/2009/3/layout/StepUpProcess"/>
    <dgm:cxn modelId="{29FEF7E0-1B25-49A4-8E9F-F0870353E6BC}" srcId="{E66AC88D-5F77-4274-AF9A-99F05F70E321}" destId="{A380B717-0806-43A2-A693-FF1908D4CBB4}" srcOrd="1" destOrd="0" parTransId="{DD184EA0-DA77-44FF-9D40-993A5034DFF8}" sibTransId="{9A975008-7BC2-42B8-856C-E69587B09DBE}"/>
    <dgm:cxn modelId="{30E51485-4749-461D-BD29-0271CE71CFE8}" type="presParOf" srcId="{7ECAE1D2-628F-4544-BEF5-7CA55CE94C88}" destId="{140976D9-0182-411B-A1B5-838FE3A183C0}" srcOrd="0" destOrd="0" presId="urn:microsoft.com/office/officeart/2009/3/layout/StepUpProcess"/>
    <dgm:cxn modelId="{53461FEE-08AE-46C7-B717-687313476C30}" type="presParOf" srcId="{140976D9-0182-411B-A1B5-838FE3A183C0}" destId="{051F245B-2172-4AFE-9246-A4D454C69998}" srcOrd="0" destOrd="0" presId="urn:microsoft.com/office/officeart/2009/3/layout/StepUpProcess"/>
    <dgm:cxn modelId="{F3A54D9F-F3D1-4505-BFA1-D001BE9FB558}" type="presParOf" srcId="{140976D9-0182-411B-A1B5-838FE3A183C0}" destId="{C6E9EEE5-D64B-43EB-9200-62680FE41BA2}" srcOrd="1" destOrd="0" presId="urn:microsoft.com/office/officeart/2009/3/layout/StepUpProcess"/>
    <dgm:cxn modelId="{EE9297F9-3F51-485B-8805-D5CAEEBE8753}" type="presParOf" srcId="{140976D9-0182-411B-A1B5-838FE3A183C0}" destId="{4A3FF1B9-4E5F-49A2-BFFA-949C0EF93829}" srcOrd="2" destOrd="0" presId="urn:microsoft.com/office/officeart/2009/3/layout/StepUpProcess"/>
    <dgm:cxn modelId="{F6D47020-0EDC-428D-A15D-EDFC9BA4789F}" type="presParOf" srcId="{7ECAE1D2-628F-4544-BEF5-7CA55CE94C88}" destId="{BEDAD3A3-3175-4C3A-A0C3-43872D8A903B}" srcOrd="1" destOrd="0" presId="urn:microsoft.com/office/officeart/2009/3/layout/StepUpProcess"/>
    <dgm:cxn modelId="{D0D59182-2C43-4235-9EBE-7AFB34CD46C3}" type="presParOf" srcId="{BEDAD3A3-3175-4C3A-A0C3-43872D8A903B}" destId="{8510D117-C20E-43C9-81FE-B93C142CF2EE}" srcOrd="0" destOrd="0" presId="urn:microsoft.com/office/officeart/2009/3/layout/StepUpProcess"/>
    <dgm:cxn modelId="{023DDD15-278C-415F-A038-F6813527F629}" type="presParOf" srcId="{7ECAE1D2-628F-4544-BEF5-7CA55CE94C88}" destId="{F81430F5-396A-4FE0-81A6-7D02D986ABD5}" srcOrd="2" destOrd="0" presId="urn:microsoft.com/office/officeart/2009/3/layout/StepUpProcess"/>
    <dgm:cxn modelId="{1CE086E9-4BDE-4E34-86CD-FBAEA13D885E}" type="presParOf" srcId="{F81430F5-396A-4FE0-81A6-7D02D986ABD5}" destId="{97D16E91-1E3C-4B58-826E-7AC25738D6DE}" srcOrd="0" destOrd="0" presId="urn:microsoft.com/office/officeart/2009/3/layout/StepUpProcess"/>
    <dgm:cxn modelId="{AD7353E7-B498-4054-8273-B28B71E8017B}" type="presParOf" srcId="{F81430F5-396A-4FE0-81A6-7D02D986ABD5}" destId="{A3A01460-0348-47A5-A942-8D18845A6CE9}" srcOrd="1" destOrd="0" presId="urn:microsoft.com/office/officeart/2009/3/layout/StepUpProcess"/>
    <dgm:cxn modelId="{955C452D-3A98-4260-8386-7D0DE294AD32}" type="presParOf" srcId="{F81430F5-396A-4FE0-81A6-7D02D986ABD5}" destId="{6E324641-7AAE-46E4-BD1A-814B456B9A79}" srcOrd="2" destOrd="0" presId="urn:microsoft.com/office/officeart/2009/3/layout/StepUpProcess"/>
    <dgm:cxn modelId="{7238D1FC-803E-4552-9640-70D4011F724E}" type="presParOf" srcId="{7ECAE1D2-628F-4544-BEF5-7CA55CE94C88}" destId="{FDA94220-2FFE-4B5F-835F-6F43790E5605}" srcOrd="3" destOrd="0" presId="urn:microsoft.com/office/officeart/2009/3/layout/StepUpProcess"/>
    <dgm:cxn modelId="{F3C35102-16B5-43FD-9A8A-35564AAC7E7C}" type="presParOf" srcId="{FDA94220-2FFE-4B5F-835F-6F43790E5605}" destId="{15B38D0B-D7CE-4D00-983D-1ED619891129}" srcOrd="0" destOrd="0" presId="urn:microsoft.com/office/officeart/2009/3/layout/StepUpProcess"/>
    <dgm:cxn modelId="{D73D1E44-1CC6-4FAB-A281-79F674266F17}" type="presParOf" srcId="{7ECAE1D2-628F-4544-BEF5-7CA55CE94C88}" destId="{89EC66FD-6720-486C-9026-A80A6F7BE5FE}" srcOrd="4" destOrd="0" presId="urn:microsoft.com/office/officeart/2009/3/layout/StepUpProcess"/>
    <dgm:cxn modelId="{FD0039E4-3727-4911-8071-A120EB370DBB}" type="presParOf" srcId="{89EC66FD-6720-486C-9026-A80A6F7BE5FE}" destId="{903BA5B2-A6DE-4A3F-9473-BA24697BB73E}" srcOrd="0" destOrd="0" presId="urn:microsoft.com/office/officeart/2009/3/layout/StepUpProcess"/>
    <dgm:cxn modelId="{543F7F1D-89DD-4FA3-B4EA-C02FEFBF48BC}" type="presParOf" srcId="{89EC66FD-6720-486C-9026-A80A6F7BE5FE}" destId="{721FCD4D-F7E3-4172-B0ED-118D6E43F04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F245B-2172-4AFE-9246-A4D454C69998}">
      <dsp:nvSpPr>
        <dsp:cNvPr id="0" name=""/>
        <dsp:cNvSpPr/>
      </dsp:nvSpPr>
      <dsp:spPr>
        <a:xfrm rot="5400000">
          <a:off x="507673" y="1770520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9EEE5-D64B-43EB-9200-62680FE41BA2}">
      <dsp:nvSpPr>
        <dsp:cNvPr id="0" name=""/>
        <dsp:cNvSpPr/>
      </dsp:nvSpPr>
      <dsp:spPr>
        <a:xfrm>
          <a:off x="254058" y="2525889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Action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Plan</a:t>
          </a:r>
        </a:p>
      </dsp:txBody>
      <dsp:txXfrm>
        <a:off x="254058" y="2525889"/>
        <a:ext cx="2282418" cy="2000673"/>
      </dsp:txXfrm>
    </dsp:sp>
    <dsp:sp modelId="{4A3FF1B9-4E5F-49A2-BFFA-949C0EF93829}">
      <dsp:nvSpPr>
        <dsp:cNvPr id="0" name=""/>
        <dsp:cNvSpPr/>
      </dsp:nvSpPr>
      <dsp:spPr>
        <a:xfrm>
          <a:off x="2105832" y="1584396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16E91-1E3C-4B58-826E-7AC25738D6DE}">
      <dsp:nvSpPr>
        <dsp:cNvPr id="0" name=""/>
        <dsp:cNvSpPr/>
      </dsp:nvSpPr>
      <dsp:spPr>
        <a:xfrm rot="5400000">
          <a:off x="3301799" y="1079111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01460-0348-47A5-A942-8D18845A6CE9}">
      <dsp:nvSpPr>
        <dsp:cNvPr id="0" name=""/>
        <dsp:cNvSpPr/>
      </dsp:nvSpPr>
      <dsp:spPr>
        <a:xfrm>
          <a:off x="3048184" y="183448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Campaign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Plan</a:t>
          </a:r>
        </a:p>
      </dsp:txBody>
      <dsp:txXfrm>
        <a:off x="3048184" y="1834480"/>
        <a:ext cx="2282418" cy="2000673"/>
      </dsp:txXfrm>
    </dsp:sp>
    <dsp:sp modelId="{6E324641-7AAE-46E4-BD1A-814B456B9A79}">
      <dsp:nvSpPr>
        <dsp:cNvPr id="0" name=""/>
        <dsp:cNvSpPr/>
      </dsp:nvSpPr>
      <dsp:spPr>
        <a:xfrm>
          <a:off x="4899957" y="892986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BA5B2-A6DE-4A3F-9473-BA24697BB73E}">
      <dsp:nvSpPr>
        <dsp:cNvPr id="0" name=""/>
        <dsp:cNvSpPr/>
      </dsp:nvSpPr>
      <dsp:spPr>
        <a:xfrm rot="5400000">
          <a:off x="6095925" y="387702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FCD4D-F7E3-4172-B0ED-118D6E43F04A}">
      <dsp:nvSpPr>
        <dsp:cNvPr id="0" name=""/>
        <dsp:cNvSpPr/>
      </dsp:nvSpPr>
      <dsp:spPr>
        <a:xfrm>
          <a:off x="5842310" y="114307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Strategic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Plan</a:t>
          </a:r>
        </a:p>
      </dsp:txBody>
      <dsp:txXfrm>
        <a:off x="5842310" y="1143070"/>
        <a:ext cx="2282418" cy="2000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05EAA-1F3F-FF48-BFB1-7EB94BEC7E90}" type="datetimeFigureOut">
              <a:rPr lang="en-US" smtClean="0"/>
              <a:t>6/19/2021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7351D-C92A-0545-88C9-308816A2F7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4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88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68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73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50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93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81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16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20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24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51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8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82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75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75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87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03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70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1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2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8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1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0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54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3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63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4E167-36A4-FB41-82C6-40EB995D508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9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E6C02-EBF8-A944-BB9E-8F684CF31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4CD52-04BD-F148-893E-9A0E58EEF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145A2-58DE-0840-8BC5-27927364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CA1E-21AD-4BB1-B4F3-5EC15AFCBBF0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527EC-F40E-AE44-BA4C-27E2970B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1ACF-175A-BD45-A018-4DA16D83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6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19AE-5666-2248-A63F-04896894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ECFBB-552C-4D43-8164-16B3931C2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6666-2FAA-3B44-89B9-CDC1200B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3179-D631-458F-A901-862EFE6A3BD1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8BA40-AA48-A14A-873F-BA179384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B33E1-133E-C241-B5DF-C14BF0EF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4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279CB4-D9A2-D343-A48D-E74DA3CB0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44111-2A8F-894E-98AB-E386FC7B7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A0E60-4D1D-1C4B-9013-8E4D71F7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8F45-9926-48E9-AE37-CC3F09BF4201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B7465-2B24-E742-AEC0-96750595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EDB-D684-C04D-8008-724F82B2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1F48D-E725-5F4A-9A72-E7AA34E3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860AD-8F5A-F449-AA2B-2ABEF3159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78C47-9EB2-DE40-A46D-287EBDA5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666-0F9B-45AA-86D8-A90AA2D3D569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2CA7F-ABEC-D349-947E-F022F04D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49F08-E7A2-D745-BD9A-069AC6E2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6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D64F-6933-C743-B867-A522ADBF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F9BCF-D0D0-2242-91C0-2CB5A4459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F94D6-B184-3747-B0FD-F452DC5A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F18-3B47-4A1D-B847-1C1127BB2960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F83F1-B945-5A4F-B257-345C1D2F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DE52-0273-8845-B9E2-8B02AC72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8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6B21-68FD-2A4C-A867-C5F8A07C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EE67B-5C9D-6B47-AB5F-D186126CD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5D08A-08E2-8E47-85B0-31D583BCE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8D704-1FC1-2A42-8690-DB761A2F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DA95-0E7A-4F9D-AF93-9F6BB67A523B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8F48D-C0C3-954E-B810-F20A1695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891EE-4C67-6F43-8100-9F321D97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1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A3E7-FAD1-AB48-8615-9D85DBBD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8150E-F7D3-A44B-ABE3-7B17814D0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DC02-C9AF-1844-A6F9-2AB47A6D6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CF51BC-6A76-904C-831C-0521996B1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C4F82-EE9E-714D-A3B1-8382F757A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1F47A-52BB-6B48-8C7A-DE76D06C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9754-F0F0-462C-9F27-7235826FB5DA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D3776-3959-0940-996D-60BA8184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1996A5-77A7-EA41-92CC-08E13C4F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3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DC09-16C1-C243-86E2-416E6F63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A7EB3-0A7C-6349-A0DB-A974022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F318-AD51-4B00-96FB-6DA6BAD659E8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385B8-CDCC-E940-B522-517C5B01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180EF-DCD2-DC40-BDF7-CE19F0ED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3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820B71-1B00-0C41-B446-3CD67339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E615-52FF-4E4B-B96E-BFB55E823EA8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7C70A-3F98-D140-8EAA-A29BE3F6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48234-BAF2-0845-8451-35BC64AF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4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6CBB-2BA4-E64A-ADB8-1D01421C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E1A6C-C2D7-5540-800C-303C71C3F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F6935-D54F-5545-9400-7E3A90021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84BAB-DC54-AC44-B6A0-EA033C08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16E6-8BC9-4AEB-878F-88691EE6F65C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6433E-E589-9345-9847-498FB653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1AFDC-1CBC-6249-8B23-67E62014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8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F642-5109-FA4A-9FC6-736AD1A6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A223C9-4149-254A-8276-9927DEA34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77DD5-797B-2942-A7B7-70FAFBDFE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FF084-77BE-7A4C-A186-A72B7B76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1B33-9D53-4A71-B6F8-FFEA2724F41D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2CD23-8D9E-234B-B347-8001C169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F76EA-28A0-694D-A0AD-6D8A8AA6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4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BA28BD-0481-1148-B4C6-08042E1E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EA8B5-8F0A-5B4A-92BC-C4795049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7ECC4-1D74-C643-87B4-D36738ED5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79F50-8A7E-42E2-9A2C-41A9F3A22FF2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3D30F-8A82-984F-9B9C-1910C2EB1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B3493-4B25-374F-AF66-80D824BCD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34A7-E945-8941-BF9F-5C93FB730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3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1FACEA-62E6-EB48-BC1E-D43B2A9F4A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GlowEdges/>
                    </a14:imgEffect>
                  </a14:imgLayer>
                </a14:imgProps>
              </a:ext>
            </a:extLst>
          </a:blip>
          <a:srcRect l="5432" b="19153"/>
          <a:stretch/>
        </p:blipFill>
        <p:spPr>
          <a:xfrm>
            <a:off x="0" y="1"/>
            <a:ext cx="1203279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BDD98-3D87-C040-B943-4F76383F1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094" y="5919790"/>
            <a:ext cx="1764905" cy="9637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F0E803-91F1-0748-AE57-9AB16BA58D10}"/>
              </a:ext>
            </a:extLst>
          </p:cNvPr>
          <p:cNvSpPr/>
          <p:nvPr/>
        </p:nvSpPr>
        <p:spPr>
          <a:xfrm>
            <a:off x="8305800" y="3563067"/>
            <a:ext cx="3886200" cy="9493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7873-3A64-EA42-BE69-DA02E99DE2A6}"/>
              </a:ext>
            </a:extLst>
          </p:cNvPr>
          <p:cNvSpPr txBox="1"/>
          <p:nvPr/>
        </p:nvSpPr>
        <p:spPr>
          <a:xfrm>
            <a:off x="7296664" y="3541372"/>
            <a:ext cx="4712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Ronald Bailey 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 of Industry Development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A3A5D5-F254-544A-9E8A-E61F1737D250}"/>
              </a:ext>
            </a:extLst>
          </p:cNvPr>
          <p:cNvSpPr/>
          <p:nvPr/>
        </p:nvSpPr>
        <p:spPr>
          <a:xfrm>
            <a:off x="0" y="586154"/>
            <a:ext cx="9528313" cy="1359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21284E-CE0D-D048-958C-EFE14D2756A4}"/>
              </a:ext>
            </a:extLst>
          </p:cNvPr>
          <p:cNvSpPr txBox="1"/>
          <p:nvPr/>
        </p:nvSpPr>
        <p:spPr>
          <a:xfrm>
            <a:off x="408111" y="725213"/>
            <a:ext cx="8682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9D9F8-1562-4109-A571-861A746B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7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672745"/>
            <a:ext cx="569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 AHEAD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9536797" cy="93820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BBD7A-FAC5-406F-83D5-68A3BD2A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5F891B-2C29-4114-9D64-620FCF382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615" y="3429000"/>
            <a:ext cx="8132769" cy="250567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56108F5-9056-4FEF-A92D-A68F281B8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443252"/>
              </p:ext>
            </p:extLst>
          </p:nvPr>
        </p:nvGraphicFramePr>
        <p:xfrm>
          <a:off x="1473471" y="4570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ardrop 5">
            <a:extLst>
              <a:ext uri="{FF2B5EF4-FFF2-40B4-BE49-F238E27FC236}">
                <a16:creationId xmlns:a16="http://schemas.microsoft.com/office/drawing/2014/main" id="{E064BCCB-1D4A-4B0C-A0BF-196CB83DB01E}"/>
              </a:ext>
            </a:extLst>
          </p:cNvPr>
          <p:cNvSpPr/>
          <p:nvPr/>
        </p:nvSpPr>
        <p:spPr>
          <a:xfrm>
            <a:off x="1638642" y="1515505"/>
            <a:ext cx="1990725" cy="10572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Monthly &amp; Daily Task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8063DEA9-7449-49F5-9F59-7F22A0C5A4E2}"/>
              </a:ext>
            </a:extLst>
          </p:cNvPr>
          <p:cNvSpPr/>
          <p:nvPr/>
        </p:nvSpPr>
        <p:spPr>
          <a:xfrm>
            <a:off x="4432477" y="885773"/>
            <a:ext cx="1990725" cy="10572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 – 2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Years</a:t>
            </a:r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E59BEAB8-A899-489A-B41B-62863CD8B0E2}"/>
              </a:ext>
            </a:extLst>
          </p:cNvPr>
          <p:cNvSpPr/>
          <p:nvPr/>
        </p:nvSpPr>
        <p:spPr>
          <a:xfrm>
            <a:off x="7389379" y="136525"/>
            <a:ext cx="1990725" cy="10572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24188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258CC0-1F89-3D4C-9471-78DF37FAC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986" y="0"/>
            <a:ext cx="518350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431143-A364-774A-87F3-93837CAE102A}"/>
              </a:ext>
            </a:extLst>
          </p:cNvPr>
          <p:cNvSpPr txBox="1"/>
          <p:nvPr/>
        </p:nvSpPr>
        <p:spPr>
          <a:xfrm>
            <a:off x="869018" y="620794"/>
            <a:ext cx="56123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is the art of influencing and directing others in such a way as to obtain their willing obedience, confidence, respect, and cooperation to accomplish the mission.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7B61B-E93B-FF44-BC20-05559DB4636B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38B93-2EE5-1B46-9A4A-7D4C6910AF9E}"/>
              </a:ext>
            </a:extLst>
          </p:cNvPr>
          <p:cNvSpPr txBox="1"/>
          <p:nvPr/>
        </p:nvSpPr>
        <p:spPr>
          <a:xfrm rot="5400000">
            <a:off x="9664395" y="2046899"/>
            <a:ext cx="434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 Lincoln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C6E17B-30AD-9E4B-BE02-1FEDECC630DC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83A616-D11C-C348-B252-5CB3ADA42484}"/>
              </a:ext>
            </a:extLst>
          </p:cNvPr>
          <p:cNvSpPr txBox="1"/>
          <p:nvPr/>
        </p:nvSpPr>
        <p:spPr>
          <a:xfrm>
            <a:off x="362364" y="6034952"/>
            <a:ext cx="611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LEADERSHIP DEFINED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07830-8361-4314-9DDF-036184D0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5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9150042" y="2561251"/>
            <a:ext cx="537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Core Values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2DDC6-A36B-174F-A77C-0812A60FFD0E}"/>
              </a:ext>
            </a:extLst>
          </p:cNvPr>
          <p:cNvSpPr txBox="1"/>
          <p:nvPr/>
        </p:nvSpPr>
        <p:spPr>
          <a:xfrm>
            <a:off x="648782" y="729409"/>
            <a:ext cx="100440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Focused: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customers are our members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Leadership: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the driving force to shape our industry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Partnership: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Chapters will collaborate to deliver optimal value for members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Accountability: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measure what we do with a commitment to continuous improvement, transparency, and integrity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BD3C35-0488-2242-9C6D-43874EE92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DA44C8E-2C8A-1447-BF79-B1A873341024}"/>
              </a:ext>
            </a:extLst>
          </p:cNvPr>
          <p:cNvSpPr txBox="1">
            <a:spLocks/>
          </p:cNvSpPr>
          <p:nvPr/>
        </p:nvSpPr>
        <p:spPr>
          <a:xfrm>
            <a:off x="505837" y="5875763"/>
            <a:ext cx="10305598" cy="93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A0A1AA-190F-40A8-BC68-884F5B25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5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9012510" y="2698783"/>
            <a:ext cx="564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Core Values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4F9CF-1DFC-2647-BEA5-8061ECC97518}"/>
              </a:ext>
            </a:extLst>
          </p:cNvPr>
          <p:cNvSpPr txBox="1"/>
          <p:nvPr/>
        </p:nvSpPr>
        <p:spPr>
          <a:xfrm>
            <a:off x="648782" y="729409"/>
            <a:ext cx="103468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Excellence: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by which individual and team performance is measured and rewarded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Innovative: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declaration to be more effective through delivering creative solutions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Stewardship: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 in our people and industry to leave our world a safer and better place for future generations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Community: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share experiences, ideas and have fun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B3ED32-FF13-A644-A0CC-D1BD7159222B}"/>
              </a:ext>
            </a:extLst>
          </p:cNvPr>
          <p:cNvSpPr txBox="1">
            <a:spLocks/>
          </p:cNvSpPr>
          <p:nvPr/>
        </p:nvSpPr>
        <p:spPr>
          <a:xfrm>
            <a:off x="505837" y="5875763"/>
            <a:ext cx="9189492" cy="93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F52709-D247-EF41-9513-13B760AEC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8651E-9FD1-4AB9-A42A-CE9E8313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3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D77303-8D12-634C-951F-5411D93E5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25"/>
          <a:stretch/>
        </p:blipFill>
        <p:spPr>
          <a:xfrm>
            <a:off x="0" y="0"/>
            <a:ext cx="11634739" cy="67699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E7715-2BAB-F242-A72B-F1DF97BBA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4674351" cy="93820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9664395" y="2046899"/>
            <a:ext cx="434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CONTRACTORS</a:t>
            </a:r>
          </a:p>
        </p:txBody>
      </p:sp>
    </p:spTree>
    <p:extLst>
      <p:ext uri="{BB962C8B-B14F-4D97-AF65-F5344CB8AC3E}">
        <p14:creationId xmlns:p14="http://schemas.microsoft.com/office/powerpoint/2010/main" val="2389847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672745"/>
            <a:ext cx="569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Diversity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7228463" cy="93820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Talent Management</a:t>
            </a:r>
          </a:p>
        </p:txBody>
      </p:sp>
      <p:pic>
        <p:nvPicPr>
          <p:cNvPr id="8" name="Picture 3" descr="diversity[1]">
            <a:extLst>
              <a:ext uri="{FF2B5EF4-FFF2-40B4-BE49-F238E27FC236}">
                <a16:creationId xmlns:a16="http://schemas.microsoft.com/office/drawing/2014/main" id="{079C1CA2-6020-9E42-AE80-1716071C2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4688" y="-1"/>
            <a:ext cx="5792352" cy="591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8FC2151F-E736-4543-B871-A50FEFC2F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95" y="816771"/>
            <a:ext cx="31242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is the mosaic of people who bring a variety of backgrounds, styles, perspectives, values and beliefs as assets to the groups and organizations with which they interact.</a:t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CEFFF-E792-4F5E-A1A7-F82DEE1C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672745"/>
            <a:ext cx="569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Culture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10359387" cy="93820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E7EE17C-8EC8-8A4D-8831-D3A214EB107E}"/>
              </a:ext>
            </a:extLst>
          </p:cNvPr>
          <p:cNvSpPr txBox="1">
            <a:spLocks noChangeArrowheads="1"/>
          </p:cNvSpPr>
          <p:nvPr/>
        </p:nvSpPr>
        <p:spPr>
          <a:xfrm>
            <a:off x="882184" y="1283277"/>
            <a:ext cx="9606692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refers to the cumulative deposit of knowledge, experience, beliefs, values, attitudes and religion by a group of people  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without thinking about them.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CE91AC-68DF-45CE-8116-C0C8B9B8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37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459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10359387" cy="93820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CE91AC-68DF-45CE-8116-C0C8B9B8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Google Shape;188;g894bfcaf70_0_42">
            <a:extLst>
              <a:ext uri="{FF2B5EF4-FFF2-40B4-BE49-F238E27FC236}">
                <a16:creationId xmlns:a16="http://schemas.microsoft.com/office/drawing/2014/main" id="{94D9C464-D119-4C66-8F8F-1D433CBB0414}"/>
              </a:ext>
            </a:extLst>
          </p:cNvPr>
          <p:cNvPicPr preferRelativeResize="0"/>
          <p:nvPr/>
        </p:nvPicPr>
        <p:blipFill rotWithShape="1">
          <a:blip r:embed="rId4"/>
          <a:stretch/>
        </p:blipFill>
        <p:spPr>
          <a:xfrm>
            <a:off x="0" y="0"/>
            <a:ext cx="8534400" cy="5919791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210D6D-CE69-47C1-8E34-AAF5474ECD34}"/>
              </a:ext>
            </a:extLst>
          </p:cNvPr>
          <p:cNvSpPr/>
          <p:nvPr/>
        </p:nvSpPr>
        <p:spPr>
          <a:xfrm>
            <a:off x="8497024" y="2720400"/>
            <a:ext cx="3688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US" sz="3200" b="1" dirty="0">
                <a:solidFill>
                  <a:srgbClr val="1F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Shallow Culture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E926DF-0DF1-4FD0-9C5D-DD19ECF104B9}"/>
              </a:ext>
            </a:extLst>
          </p:cNvPr>
          <p:cNvSpPr/>
          <p:nvPr/>
        </p:nvSpPr>
        <p:spPr>
          <a:xfrm>
            <a:off x="8497024" y="1001131"/>
            <a:ext cx="3688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US" sz="3200" b="1" dirty="0">
                <a:solidFill>
                  <a:srgbClr val="1F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Culture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491912-BB69-413C-8B1E-6BCE811A01A6}"/>
              </a:ext>
            </a:extLst>
          </p:cNvPr>
          <p:cNvSpPr/>
          <p:nvPr/>
        </p:nvSpPr>
        <p:spPr>
          <a:xfrm>
            <a:off x="8497024" y="4328926"/>
            <a:ext cx="3688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US" sz="3200" b="1" dirty="0">
                <a:solidFill>
                  <a:srgbClr val="1F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Culture</a:t>
            </a:r>
          </a:p>
        </p:txBody>
      </p:sp>
    </p:spTree>
    <p:extLst>
      <p:ext uri="{BB962C8B-B14F-4D97-AF65-F5344CB8AC3E}">
        <p14:creationId xmlns:p14="http://schemas.microsoft.com/office/powerpoint/2010/main" val="151728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580412"/>
            <a:ext cx="5690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and Secondary Dimensions of Diversity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7228463" cy="938209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DIVERSITY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0EFD9B42-1C10-3D46-8A91-963857A5E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176" y="140521"/>
            <a:ext cx="5486400" cy="54864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1A8A5F9-856B-BD4C-8FA0-60C10605B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60" y="208923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Age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2178489-5E68-034A-ABF8-E369EE326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832" y="2915868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Gender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49B5EBB-DC5E-1D4D-BCC7-EA8DF5271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101" y="168717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Disability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41DB6215-D373-F945-A08F-A2C5B98CD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557" y="3639453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Race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5FCF5CD-471A-E849-A4B7-9BE2D20AF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824" y="2034860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Ethnic </a:t>
            </a:r>
            <a:br>
              <a:rPr lang="en-US" altLang="en-US" sz="1800" dirty="0">
                <a:cs typeface="Arial" panose="020B0604020202020204" pitchFamily="34" charset="0"/>
              </a:rPr>
            </a:br>
            <a:r>
              <a:rPr lang="en-US" altLang="en-US" sz="1800" dirty="0">
                <a:cs typeface="Arial" panose="020B0604020202020204" pitchFamily="34" charset="0"/>
              </a:rPr>
              <a:t>Heritage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A4EB6218-C35E-5743-8C10-E913FB31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9071" y="2727379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Sexual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Orientation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49842CFC-08A0-7E47-9C80-B1BE703A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15196"/>
            <a:ext cx="12170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Military</a:t>
            </a:r>
            <a:b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Experience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6A823A3F-0174-BA45-A80F-2F2361975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964" y="1340923"/>
            <a:ext cx="12170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Work</a:t>
            </a:r>
            <a:b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Experience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E957F25-9E4C-0B43-BA3C-37C4D2A97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8" y="1303215"/>
            <a:ext cx="173663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Socioeconomic </a:t>
            </a:r>
          </a:p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status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A3F6BAC-A146-6641-BF32-20A1E1709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5" y="3368729"/>
            <a:ext cx="93243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Religion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A332F9A-E6FE-4F4F-8B49-529FF4D69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2" y="4123586"/>
            <a:ext cx="107882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First</a:t>
            </a:r>
            <a:b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Language</a:t>
            </a: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8F0570B6-5036-FF48-B947-4900468BB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936" y="4695086"/>
            <a:ext cx="153747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Organizational</a:t>
            </a:r>
            <a:b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Role and Level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F2D4D8BE-6ED9-A743-8C43-7E8D8B1C5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190" y="4123586"/>
            <a:ext cx="167302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Communication</a:t>
            </a:r>
            <a:b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       Style</a:t>
            </a: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A0ED9A63-6496-784E-8949-22AB27DBA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920" y="3026223"/>
            <a:ext cx="78919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Family</a:t>
            </a:r>
            <a:b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Status</a:t>
            </a: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C1B1C977-7D63-804D-8B00-937C110C0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95" y="2274518"/>
            <a:ext cx="16954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Work/thinking  </a:t>
            </a:r>
          </a:p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Style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2A79EB4E-715E-CB45-8F1B-FAC20655F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157" y="2639441"/>
            <a:ext cx="111498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A2D57E0-25F1-DF47-9A64-ADD73ADC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620" y="408042"/>
            <a:ext cx="1257139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Geographic</a:t>
            </a:r>
          </a:p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F9C237-A328-4BC8-9044-95DF2C44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39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672745"/>
            <a:ext cx="569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7228463" cy="938209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DIVERSITY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C0099B-B404-704D-AF44-69120FC777A5}"/>
              </a:ext>
            </a:extLst>
          </p:cNvPr>
          <p:cNvSpPr txBox="1">
            <a:spLocks noChangeArrowheads="1"/>
          </p:cNvSpPr>
          <p:nvPr/>
        </p:nvSpPr>
        <p:spPr>
          <a:xfrm>
            <a:off x="1784621" y="740858"/>
            <a:ext cx="7772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 ability to effectively communicate with others is one of the most powerful tools for personal and/or professional success.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Emotion, communication and conflict are present in all human interactions and affects each of us in different ways.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 Everyone manages emotion, communication and conflict from habit – patterns and styles developed early in life and over time.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342466-1A6B-4F2E-ABE6-1CCC94E5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9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864290" y="2824143"/>
            <a:ext cx="5896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301C7-5860-134E-B7FD-4D41A1745913}"/>
              </a:ext>
            </a:extLst>
          </p:cNvPr>
          <p:cNvSpPr/>
          <p:nvPr/>
        </p:nvSpPr>
        <p:spPr>
          <a:xfrm>
            <a:off x="1150620" y="407489"/>
            <a:ext cx="91600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IBEW/NECA Letter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Foundation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Talent Management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Diversity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Wrap 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F82D97-CB8D-EA4B-AF06-284F86BEC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D06BA63-8481-8549-AD61-68FE79F4C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10628328" cy="93820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D87E1-0545-49E2-A4E7-F784BA05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72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672745"/>
            <a:ext cx="569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7228463" cy="938209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DIVERSITY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52CEEE-DB62-AC42-AD72-F02BC301B302}"/>
              </a:ext>
            </a:extLst>
          </p:cNvPr>
          <p:cNvSpPr txBox="1">
            <a:spLocks/>
          </p:cNvSpPr>
          <p:nvPr/>
        </p:nvSpPr>
        <p:spPr>
          <a:xfrm>
            <a:off x="1943566" y="876300"/>
            <a:ext cx="7772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Experiences Shape Communication Style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doesn’t just happen; your style is based on your experiences that over time have developed into a pattern of attitudes and actions.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continuous cycle. Your experiences influence your thoughts. Your thoughts, over time, become your attitudes. These attitudes become the blueprint for new experiences, which develop into patterns of behavior.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awareness of your personal style is critical to begin to transform negative attitudes and behaviors into positive ones.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F479B0-F771-41B9-8D82-31F7EEB2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74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672745"/>
            <a:ext cx="569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to Listening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7228463" cy="938209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DIVERSITY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BB8B01-CC90-F344-93BD-B4B87D7C53E3}"/>
              </a:ext>
            </a:extLst>
          </p:cNvPr>
          <p:cNvSpPr txBox="1">
            <a:spLocks noChangeArrowheads="1"/>
          </p:cNvSpPr>
          <p:nvPr/>
        </p:nvSpPr>
        <p:spPr>
          <a:xfrm>
            <a:off x="1727666" y="74801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people have a barrier that impedes their listening skills. Awareness of a barrier is the first step in being able to overcome it.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listening include: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experiences that influence our reaction to the speaker or the message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worry, fear, anger, grief and depression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bias and prejudice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semantics and language differences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 and verbal "clutter"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preoccupation, boredom and shrinking attention spans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DF1EB-16E5-424F-AF2B-1266204A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21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703523"/>
            <a:ext cx="5690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Workplace Cultural Diversity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7228463" cy="938209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DIVERSITY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56E279-CB37-9D40-8B21-9C579D7BE66F}"/>
              </a:ext>
            </a:extLst>
          </p:cNvPr>
          <p:cNvSpPr txBox="1">
            <a:spLocks/>
          </p:cNvSpPr>
          <p:nvPr/>
        </p:nvSpPr>
        <p:spPr>
          <a:xfrm>
            <a:off x="1784622" y="579438"/>
            <a:ext cx="8229600" cy="13636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4000" b="1" dirty="0">
                <a:latin typeface="Corbel" panose="020B0503020204020204" pitchFamily="34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Cultural Diversity </a:t>
            </a:r>
            <a:br>
              <a:rPr lang="en-US" alt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the Workplace</a:t>
            </a:r>
            <a:br>
              <a:rPr lang="en-US" altLang="en-US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altLang="en-US" u="sng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1A7BD2-D09F-DF47-AF40-075239E13E9F}"/>
              </a:ext>
            </a:extLst>
          </p:cNvPr>
          <p:cNvSpPr txBox="1">
            <a:spLocks/>
          </p:cNvSpPr>
          <p:nvPr/>
        </p:nvSpPr>
        <p:spPr>
          <a:xfrm>
            <a:off x="1720555" y="1943100"/>
            <a:ext cx="8229600" cy="295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Cultural diversity in the workplace provides strength.  It also challenges individuals to respond to their diverse work environment effectively.  </a:t>
            </a:r>
          </a:p>
          <a:p>
            <a:pPr>
              <a:defRPr/>
            </a:pPr>
            <a:endParaRPr lang="en-US" altLang="en-US" sz="1000" dirty="0"/>
          </a:p>
          <a:p>
            <a:pPr>
              <a:defRPr/>
            </a:pPr>
            <a:r>
              <a:rPr lang="en-US" altLang="en-US" dirty="0"/>
              <a:t>“Valuing” individual and group cultural differences is critical to achieving the organizational goals.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013074-6F29-48C0-858C-3DA0F8DB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63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734300"/>
            <a:ext cx="569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Cultural Diversity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7228463" cy="938209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DIVERSITY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23623F-7F2A-8045-9C62-6D1FF17B6C72}"/>
              </a:ext>
            </a:extLst>
          </p:cNvPr>
          <p:cNvSpPr txBox="1">
            <a:spLocks/>
          </p:cNvSpPr>
          <p:nvPr/>
        </p:nvSpPr>
        <p:spPr>
          <a:xfrm>
            <a:off x="1981200" y="918473"/>
            <a:ext cx="8229600" cy="430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 Calendars (cultural information divided by the month, holiday and country)</a:t>
            </a: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Readings</a:t>
            </a: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Lunch &amp; Learns/ Potlucks representing cultures</a:t>
            </a: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 sheets</a:t>
            </a: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tools that foster dialogue and questions  within the organization</a:t>
            </a: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Intentionally invest in multicultural books and materials within your libraries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DB091-E918-4A55-9AFD-A64F538B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0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580412"/>
            <a:ext cx="5690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Workforce 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 and Inclusion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7228463" cy="938209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DIVERSITY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A4A3453-221B-CB43-B615-E4479614CEEA}"/>
              </a:ext>
            </a:extLst>
          </p:cNvPr>
          <p:cNvSpPr txBox="1">
            <a:spLocks noChangeArrowheads="1"/>
          </p:cNvSpPr>
          <p:nvPr/>
        </p:nvSpPr>
        <p:spPr>
          <a:xfrm>
            <a:off x="901700" y="434975"/>
            <a:ext cx="9709150" cy="5051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understanding of those you work for, with, and around.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Creates a work environment that allows everyone to reach their full potential.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multiple perspectives on problem solving.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performance outcomes.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employee productivity.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retention rates.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Boosts employee morale.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customer relations.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complaints and grievances.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the right thing to do!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C92BC-D3A4-4DC5-9988-FEC575FD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672745"/>
            <a:ext cx="569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7228463" cy="938209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DIVERSITY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A98EFA-F80D-3646-BEC7-13C579208E9C}"/>
              </a:ext>
            </a:extLst>
          </p:cNvPr>
          <p:cNvSpPr txBox="1">
            <a:spLocks noChangeArrowheads="1"/>
          </p:cNvSpPr>
          <p:nvPr/>
        </p:nvSpPr>
        <p:spPr>
          <a:xfrm>
            <a:off x="5584825" y="1876722"/>
            <a:ext cx="4038600" cy="223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“When we feel a sense of belonging it is not because we are the same as everyone else, but because we have been accepted as we are</a:t>
            </a:r>
            <a:r>
              <a:rPr lang="en-US" altLang="en-US" dirty="0"/>
              <a:t>.” </a:t>
            </a:r>
          </a:p>
        </p:txBody>
      </p:sp>
      <p:pic>
        <p:nvPicPr>
          <p:cNvPr id="10" name="Picture 4" descr="rainbow">
            <a:extLst>
              <a:ext uri="{FF2B5EF4-FFF2-40B4-BE49-F238E27FC236}">
                <a16:creationId xmlns:a16="http://schemas.microsoft.com/office/drawing/2014/main" id="{F1123111-24EB-2D43-A5FE-5A4F14E7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5300" y="864396"/>
            <a:ext cx="3403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7C461-1B69-4470-8531-F87FE94B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47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672745"/>
            <a:ext cx="569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 Up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7228463" cy="938209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DIVERSITY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3F33E4-0299-B643-B5F8-57C40D6EA84F}"/>
              </a:ext>
            </a:extLst>
          </p:cNvPr>
          <p:cNvSpPr txBox="1">
            <a:spLocks/>
          </p:cNvSpPr>
          <p:nvPr/>
        </p:nvSpPr>
        <p:spPr>
          <a:xfrm>
            <a:off x="1087573" y="193305"/>
            <a:ext cx="9166497" cy="5359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the talk. Make your actions consistent with your words.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a vision and values worth following.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Co-workers make mistakes. So do you. Admit and learn from them.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your weaknesses so you can build a team to make up for them.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publicly blame anyone except yourself.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positive and expect it from your people.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open to new ways of doing things. Embrace change- it’s inevitable.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before you make a comment.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Embrace and benefit from diversity.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your work, but not yourself, seriously.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not about degrees, titles or position . What really counts is what legacy you leave behind for future generations.</a:t>
            </a:r>
          </a:p>
          <a:p>
            <a:pPr>
              <a:defRPr/>
            </a:pPr>
            <a:endParaRPr lang="en-US" alt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06224F-808A-4737-ACD1-DA712D93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33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1D6C4C-16D4-C248-965F-CD1B4BD6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109"/>
            <a:ext cx="12192000" cy="69175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5317AA-9E1F-5F4B-8F76-7F3FDA8701F8}"/>
              </a:ext>
            </a:extLst>
          </p:cNvPr>
          <p:cNvSpPr txBox="1"/>
          <p:nvPr/>
        </p:nvSpPr>
        <p:spPr>
          <a:xfrm>
            <a:off x="172780" y="234778"/>
            <a:ext cx="835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LEADERSHIP: HINDSIGHT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F559E-73F5-4C4E-BDBE-19B3800E724E}"/>
              </a:ext>
            </a:extLst>
          </p:cNvPr>
          <p:cNvSpPr txBox="1"/>
          <p:nvPr/>
        </p:nvSpPr>
        <p:spPr>
          <a:xfrm>
            <a:off x="1809409" y="1542558"/>
            <a:ext cx="2851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LOOKING BACK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(MENTOR)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0497F-8B29-6F42-8412-A747589D9FAF}"/>
              </a:ext>
            </a:extLst>
          </p:cNvPr>
          <p:cNvSpPr txBox="1"/>
          <p:nvPr/>
        </p:nvSpPr>
        <p:spPr>
          <a:xfrm>
            <a:off x="6096000" y="1534999"/>
            <a:ext cx="3614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LOOKING FORWARD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(MENTEE)</a:t>
            </a:r>
          </a:p>
        </p:txBody>
      </p:sp>
    </p:spTree>
    <p:extLst>
      <p:ext uri="{BB962C8B-B14F-4D97-AF65-F5344CB8AC3E}">
        <p14:creationId xmlns:p14="http://schemas.microsoft.com/office/powerpoint/2010/main" val="3914108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3A70289-6533-0641-B292-D7BAEE3A85DD}"/>
              </a:ext>
            </a:extLst>
          </p:cNvPr>
          <p:cNvSpPr txBox="1">
            <a:spLocks/>
          </p:cNvSpPr>
          <p:nvPr/>
        </p:nvSpPr>
        <p:spPr>
          <a:xfrm>
            <a:off x="364302" y="5882435"/>
            <a:ext cx="8071821" cy="93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PRINCIPLES OF LEADERSHIP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C8F98B-BF36-2448-9898-73438D341BD4}"/>
              </a:ext>
            </a:extLst>
          </p:cNvPr>
          <p:cNvSpPr txBox="1"/>
          <p:nvPr/>
        </p:nvSpPr>
        <p:spPr>
          <a:xfrm>
            <a:off x="3024897" y="2476368"/>
            <a:ext cx="8115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Ronald Bailey, VP of Industry Development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 Ronald.Bailey@necanet.org  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Telephone: 703 508 7020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814D86-D4E9-884D-875D-E67ED76C2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53" y="378359"/>
            <a:ext cx="2514644" cy="37956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489A43E-D164-B549-BACB-5A1B645322CC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5EE3BC-0543-CC48-8668-B965C7A43769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73FE1B-0BA3-AD4B-9EE3-E56D6C68F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464" y="4859018"/>
            <a:ext cx="1930400" cy="10541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9A537E-FDAB-6640-8FF1-C0C96AE34C07}"/>
              </a:ext>
            </a:extLst>
          </p:cNvPr>
          <p:cNvSpPr txBox="1"/>
          <p:nvPr/>
        </p:nvSpPr>
        <p:spPr>
          <a:xfrm rot="5400000">
            <a:off x="9246606" y="2464687"/>
            <a:ext cx="5177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334B5C-7D47-D24B-B82B-E23B4A7FACA4}"/>
              </a:ext>
            </a:extLst>
          </p:cNvPr>
          <p:cNvSpPr txBox="1">
            <a:spLocks/>
          </p:cNvSpPr>
          <p:nvPr/>
        </p:nvSpPr>
        <p:spPr>
          <a:xfrm>
            <a:off x="505837" y="5875763"/>
            <a:ext cx="7228463" cy="93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DIVERSITY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BD2C6-C8B0-4E8E-AE20-EA0F66B5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7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964584-3FAA-7242-8F83-B8BDC739C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454"/>
            <a:ext cx="3926541" cy="5926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983918-76D5-3B42-9735-F3ACD486A21D}"/>
              </a:ext>
            </a:extLst>
          </p:cNvPr>
          <p:cNvSpPr txBox="1"/>
          <p:nvPr/>
        </p:nvSpPr>
        <p:spPr>
          <a:xfrm>
            <a:off x="5104056" y="1344567"/>
            <a:ext cx="6167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the 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decisions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doing the 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715E0-E996-BC43-BDF7-8C5FA2F15446}"/>
              </a:ext>
            </a:extLst>
          </p:cNvPr>
          <p:cNvSpPr txBox="1"/>
          <p:nvPr/>
        </p:nvSpPr>
        <p:spPr>
          <a:xfrm>
            <a:off x="4930141" y="592653"/>
            <a:ext cx="432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Six Rights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452EC9F-94AA-6F44-A427-88B9692C3DCB}"/>
              </a:ext>
            </a:extLst>
          </p:cNvPr>
          <p:cNvSpPr txBox="1">
            <a:spLocks/>
          </p:cNvSpPr>
          <p:nvPr/>
        </p:nvSpPr>
        <p:spPr>
          <a:xfrm>
            <a:off x="364302" y="5882435"/>
            <a:ext cx="8071821" cy="93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PRINCIPLES OF LEADERSHIP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174E4A-FB0D-8C4A-812A-B6C1B56C94C8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6AC62D-EDCE-984D-B617-7E76E9A8190F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A326A-31A8-6346-A232-7FCBA9A74D37}"/>
              </a:ext>
            </a:extLst>
          </p:cNvPr>
          <p:cNvSpPr txBox="1"/>
          <p:nvPr/>
        </p:nvSpPr>
        <p:spPr>
          <a:xfrm rot="5400000">
            <a:off x="9664395" y="2046899"/>
            <a:ext cx="434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Ronald Bailey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99F3037-A988-9741-A5ED-82467CFA3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9270175" cy="93820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7100C8-646F-8F40-A406-021ACC473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F69BBA-BC85-46EF-9801-ED11E83E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9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9536797" cy="93820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BBD7A-FAC5-406F-83D5-68A3BD2A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FDD75-AD0C-4C88-A460-298CF85A9A5C}"/>
              </a:ext>
            </a:extLst>
          </p:cNvPr>
          <p:cNvSpPr txBox="1"/>
          <p:nvPr/>
        </p:nvSpPr>
        <p:spPr>
          <a:xfrm>
            <a:off x="6659095" y="2312244"/>
            <a:ext cx="45177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B79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B79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B79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Warfighting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00300B-65A5-4ED1-A79A-FDDE0B770F35}"/>
              </a:ext>
            </a:extLst>
          </p:cNvPr>
          <p:cNvSpPr txBox="1"/>
          <p:nvPr/>
        </p:nvSpPr>
        <p:spPr>
          <a:xfrm>
            <a:off x="4918842" y="1251961"/>
            <a:ext cx="4068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B79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Bailey’s Laws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1B0481-0363-498E-9656-EB863FB7B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153"/>
            <a:ext cx="4319975" cy="59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0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672745"/>
            <a:ext cx="569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9536797" cy="93820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51492F4-91F0-C24A-A8F2-572CBD8BD448}"/>
              </a:ext>
            </a:extLst>
          </p:cNvPr>
          <p:cNvSpPr txBox="1">
            <a:spLocks noChangeArrowheads="1"/>
          </p:cNvSpPr>
          <p:nvPr/>
        </p:nvSpPr>
        <p:spPr>
          <a:xfrm>
            <a:off x="1122780" y="938424"/>
            <a:ext cx="994644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a clear understanding of the diversity program.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raise a greater awareness and sensitivity to cultural diversity.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discuss benefits of workplace diversity.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defRPr/>
            </a:pP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BBD7A-FAC5-406F-83D5-68A3BD2A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8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672745"/>
            <a:ext cx="569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Way of Thinking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9536797" cy="93820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BBD7A-FAC5-406F-83D5-68A3BD2A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5F891B-2C29-4114-9D64-620FCF382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615" y="3429000"/>
            <a:ext cx="8132769" cy="250567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6E0D41D-B5AF-49CC-A277-B4C4D9CF90A6}"/>
              </a:ext>
            </a:extLst>
          </p:cNvPr>
          <p:cNvGrpSpPr/>
          <p:nvPr/>
        </p:nvGrpSpPr>
        <p:grpSpPr>
          <a:xfrm>
            <a:off x="1435472" y="397265"/>
            <a:ext cx="5040428" cy="874248"/>
            <a:chOff x="6770451" y="1539546"/>
            <a:chExt cx="4827184" cy="8993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3E262A-279E-473B-84B4-C2779F3370D0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34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1DEC7E-A4BB-4C6D-B986-7FC85B3DB145}"/>
                </a:ext>
              </a:extLst>
            </p:cNvPr>
            <p:cNvSpPr txBox="1"/>
            <p:nvPr/>
          </p:nvSpPr>
          <p:spPr>
            <a:xfrm>
              <a:off x="7089943" y="1539546"/>
              <a:ext cx="4507692" cy="79152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new focus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E5B1D9-8FD4-441F-BDB3-7C3161417BF0}"/>
              </a:ext>
            </a:extLst>
          </p:cNvPr>
          <p:cNvGrpSpPr/>
          <p:nvPr/>
        </p:nvGrpSpPr>
        <p:grpSpPr>
          <a:xfrm>
            <a:off x="2441463" y="1248867"/>
            <a:ext cx="6226287" cy="769441"/>
            <a:chOff x="1517291" y="854097"/>
            <a:chExt cx="14157459" cy="160510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2DFC2D-2F09-4323-B664-A565D555F6DB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EA581F-D3B8-4655-953F-E05550A91CD0}"/>
                </a:ext>
              </a:extLst>
            </p:cNvPr>
            <p:cNvSpPr txBox="1"/>
            <p:nvPr/>
          </p:nvSpPr>
          <p:spPr>
            <a:xfrm>
              <a:off x="1517291" y="854097"/>
              <a:ext cx="14157459" cy="16051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new strategic plan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C99318-95F3-4F88-B733-0FDAB6F7FCD8}"/>
              </a:ext>
            </a:extLst>
          </p:cNvPr>
          <p:cNvGrpSpPr/>
          <p:nvPr/>
        </p:nvGrpSpPr>
        <p:grpSpPr>
          <a:xfrm>
            <a:off x="2847341" y="2169374"/>
            <a:ext cx="8358869" cy="1446550"/>
            <a:chOff x="2925471" y="570816"/>
            <a:chExt cx="13732375" cy="31277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613930-0A4B-43F8-91AB-BCCBCBCAA574}"/>
                </a:ext>
              </a:extLst>
            </p:cNvPr>
            <p:cNvSpPr txBox="1"/>
            <p:nvPr/>
          </p:nvSpPr>
          <p:spPr>
            <a:xfrm>
              <a:off x="6770452" y="2090617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F78BA7-65CC-432B-9734-BCEF56D9E11E}"/>
                </a:ext>
              </a:extLst>
            </p:cNvPr>
            <p:cNvSpPr txBox="1"/>
            <p:nvPr/>
          </p:nvSpPr>
          <p:spPr>
            <a:xfrm>
              <a:off x="2925471" y="570816"/>
              <a:ext cx="13732375" cy="312776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new vision for the 21</a:t>
              </a:r>
              <a:r>
                <a:rPr lang="en-US" sz="4400" b="1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r>
                <a:rPr lang="en-US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century</a:t>
              </a:r>
            </a:p>
            <a:p>
              <a:endParaRPr lang="ko-KR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Chevron 2">
            <a:extLst>
              <a:ext uri="{FF2B5EF4-FFF2-40B4-BE49-F238E27FC236}">
                <a16:creationId xmlns:a16="http://schemas.microsoft.com/office/drawing/2014/main" id="{25E2DC2C-72D9-453A-9AD6-ABD120173FDB}"/>
              </a:ext>
            </a:extLst>
          </p:cNvPr>
          <p:cNvSpPr/>
          <p:nvPr/>
        </p:nvSpPr>
        <p:spPr>
          <a:xfrm rot="5400000">
            <a:off x="1252534" y="619841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Chevron 2">
            <a:extLst>
              <a:ext uri="{FF2B5EF4-FFF2-40B4-BE49-F238E27FC236}">
                <a16:creationId xmlns:a16="http://schemas.microsoft.com/office/drawing/2014/main" id="{C3E0F162-202F-45DE-BD6F-394D96540135}"/>
              </a:ext>
            </a:extLst>
          </p:cNvPr>
          <p:cNvSpPr/>
          <p:nvPr/>
        </p:nvSpPr>
        <p:spPr>
          <a:xfrm rot="5400000">
            <a:off x="1913221" y="1447744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Chevron 2">
            <a:extLst>
              <a:ext uri="{FF2B5EF4-FFF2-40B4-BE49-F238E27FC236}">
                <a16:creationId xmlns:a16="http://schemas.microsoft.com/office/drawing/2014/main" id="{3B06EDAA-3B49-4930-BA7F-9A322AC09B0A}"/>
              </a:ext>
            </a:extLst>
          </p:cNvPr>
          <p:cNvSpPr/>
          <p:nvPr/>
        </p:nvSpPr>
        <p:spPr>
          <a:xfrm rot="5400000">
            <a:off x="2409685" y="2403626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1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7A286A-920E-E047-9162-11CE9BAC3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109" y="0"/>
            <a:ext cx="9553781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40FFC-1F6A-5D49-9BDB-92C07066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5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672745"/>
            <a:ext cx="569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DE&amp;I National Staff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9536797" cy="93820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BBD7A-FAC5-406F-83D5-68A3BD2A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8</a:t>
            </a:fld>
            <a:endParaRPr lang="en-US" dirty="0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F07ACEC5-3433-4BDB-AAE1-E3BE9CC41648}"/>
              </a:ext>
            </a:extLst>
          </p:cNvPr>
          <p:cNvSpPr/>
          <p:nvPr/>
        </p:nvSpPr>
        <p:spPr>
          <a:xfrm>
            <a:off x="512900" y="100011"/>
            <a:ext cx="2116000" cy="1757364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Jef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Fagan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F530D040-CDEF-41F5-ACAF-0422F7C338A6}"/>
              </a:ext>
            </a:extLst>
          </p:cNvPr>
          <p:cNvSpPr/>
          <p:nvPr/>
        </p:nvSpPr>
        <p:spPr>
          <a:xfrm>
            <a:off x="512900" y="2037186"/>
            <a:ext cx="2116000" cy="1757364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Pete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Mastrorocco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34576A67-9CCB-46F4-9E9D-6A501B0B0249}"/>
              </a:ext>
            </a:extLst>
          </p:cNvPr>
          <p:cNvSpPr/>
          <p:nvPr/>
        </p:nvSpPr>
        <p:spPr>
          <a:xfrm>
            <a:off x="4126636" y="151248"/>
            <a:ext cx="2116000" cy="1757364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James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Farrell</a:t>
            </a: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970A7D83-ACEF-4480-AFBE-DA599EA1A915}"/>
              </a:ext>
            </a:extLst>
          </p:cNvPr>
          <p:cNvSpPr/>
          <p:nvPr/>
        </p:nvSpPr>
        <p:spPr>
          <a:xfrm>
            <a:off x="7757322" y="3907279"/>
            <a:ext cx="2116000" cy="1757364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Jessica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Pray</a:t>
            </a:r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A16969B6-46D1-44F7-8416-A8E6CA675535}"/>
              </a:ext>
            </a:extLst>
          </p:cNvPr>
          <p:cNvSpPr/>
          <p:nvPr/>
        </p:nvSpPr>
        <p:spPr>
          <a:xfrm>
            <a:off x="7757322" y="2037186"/>
            <a:ext cx="2116000" cy="1757364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Ian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Andrews</a:t>
            </a: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9B25EC29-4EED-4F03-914F-0313F5F53720}"/>
              </a:ext>
            </a:extLst>
          </p:cNvPr>
          <p:cNvSpPr/>
          <p:nvPr/>
        </p:nvSpPr>
        <p:spPr>
          <a:xfrm>
            <a:off x="5940777" y="1086794"/>
            <a:ext cx="2116000" cy="1757364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Melissa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West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B36D6ACC-7E2C-42DA-8EF3-C6F101A6A310}"/>
              </a:ext>
            </a:extLst>
          </p:cNvPr>
          <p:cNvSpPr/>
          <p:nvPr/>
        </p:nvSpPr>
        <p:spPr>
          <a:xfrm>
            <a:off x="5940777" y="2966026"/>
            <a:ext cx="2116000" cy="1757364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Ron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Bailey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D9DC5CD4-1E51-49DE-9095-B1264B749988}"/>
              </a:ext>
            </a:extLst>
          </p:cNvPr>
          <p:cNvSpPr/>
          <p:nvPr/>
        </p:nvSpPr>
        <p:spPr>
          <a:xfrm>
            <a:off x="2320970" y="2945050"/>
            <a:ext cx="2116000" cy="1757364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Tom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McClean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CE398F34-408E-4264-A589-364A0220F6E1}"/>
              </a:ext>
            </a:extLst>
          </p:cNvPr>
          <p:cNvSpPr/>
          <p:nvPr/>
        </p:nvSpPr>
        <p:spPr>
          <a:xfrm>
            <a:off x="2312495" y="1068599"/>
            <a:ext cx="2116000" cy="1757364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Wanessa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Alves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6154692A-CBB5-472B-90E7-BDC34E17D55B}"/>
              </a:ext>
            </a:extLst>
          </p:cNvPr>
          <p:cNvSpPr/>
          <p:nvPr/>
        </p:nvSpPr>
        <p:spPr>
          <a:xfrm>
            <a:off x="4129040" y="2036072"/>
            <a:ext cx="2116000" cy="1757364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Marco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Giamberardino</a:t>
            </a:r>
          </a:p>
        </p:txBody>
      </p:sp>
    </p:spTree>
    <p:extLst>
      <p:ext uri="{BB962C8B-B14F-4D97-AF65-F5344CB8AC3E}">
        <p14:creationId xmlns:p14="http://schemas.microsoft.com/office/powerpoint/2010/main" val="108014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89104-D7C1-8449-B32A-25578127522F}"/>
              </a:ext>
            </a:extLst>
          </p:cNvPr>
          <p:cNvSpPr/>
          <p:nvPr/>
        </p:nvSpPr>
        <p:spPr>
          <a:xfrm>
            <a:off x="11341643" y="0"/>
            <a:ext cx="850357" cy="6858000"/>
          </a:xfrm>
          <a:prstGeom prst="rect">
            <a:avLst/>
          </a:prstGeom>
          <a:solidFill>
            <a:srgbClr val="AA2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A3706-CD7A-CA4F-8F5E-96E0EB14DE88}"/>
              </a:ext>
            </a:extLst>
          </p:cNvPr>
          <p:cNvSpPr/>
          <p:nvPr/>
        </p:nvSpPr>
        <p:spPr>
          <a:xfrm rot="16200000">
            <a:off x="5626897" y="292895"/>
            <a:ext cx="938208" cy="12192002"/>
          </a:xfrm>
          <a:prstGeom prst="rect">
            <a:avLst/>
          </a:prstGeom>
          <a:solidFill>
            <a:srgbClr val="010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87A7-C31D-DE4B-84E7-E58AC9D97276}"/>
              </a:ext>
            </a:extLst>
          </p:cNvPr>
          <p:cNvSpPr txBox="1"/>
          <p:nvPr/>
        </p:nvSpPr>
        <p:spPr>
          <a:xfrm rot="5400000">
            <a:off x="8990495" y="2672745"/>
            <a:ext cx="569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DE&amp;I Task Force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25E5C-9F7B-E747-8983-C4AD5AC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34" y="5220598"/>
            <a:ext cx="1268230" cy="692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183ACA-7DB1-C148-938B-6C2AE8B3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5875763"/>
            <a:ext cx="9536797" cy="93820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BBD7A-FAC5-406F-83D5-68A3BD2A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34A7-E945-8941-BF9F-5C93FB730F29}" type="slidenum">
              <a:rPr lang="en-US" smtClean="0"/>
              <a:t>9</a:t>
            </a:fld>
            <a:endParaRPr lang="en-US" dirty="0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F07ACEC5-3433-4BDB-AAE1-E3BE9CC41648}"/>
              </a:ext>
            </a:extLst>
          </p:cNvPr>
          <p:cNvSpPr/>
          <p:nvPr/>
        </p:nvSpPr>
        <p:spPr>
          <a:xfrm>
            <a:off x="55700" y="100011"/>
            <a:ext cx="2116000" cy="1757364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Edwin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Lopez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F530D040-CDEF-41F5-ACAF-0422F7C338A6}"/>
              </a:ext>
            </a:extLst>
          </p:cNvPr>
          <p:cNvSpPr/>
          <p:nvPr/>
        </p:nvSpPr>
        <p:spPr>
          <a:xfrm>
            <a:off x="55700" y="2037186"/>
            <a:ext cx="2116000" cy="1757364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Joseph Kaluhiokalani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34576A67-9CCB-46F4-9E9D-6A501B0B0249}"/>
              </a:ext>
            </a:extLst>
          </p:cNvPr>
          <p:cNvSpPr/>
          <p:nvPr/>
        </p:nvSpPr>
        <p:spPr>
          <a:xfrm>
            <a:off x="3669436" y="151248"/>
            <a:ext cx="2116000" cy="1757364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Kristin Causby</a:t>
            </a: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970A7D83-ACEF-4480-AFBE-DA599EA1A915}"/>
              </a:ext>
            </a:extLst>
          </p:cNvPr>
          <p:cNvSpPr/>
          <p:nvPr/>
        </p:nvSpPr>
        <p:spPr>
          <a:xfrm>
            <a:off x="7300122" y="3907279"/>
            <a:ext cx="2116000" cy="1757364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Joshua Wheeler</a:t>
            </a:r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A16969B6-46D1-44F7-8416-A8E6CA675535}"/>
              </a:ext>
            </a:extLst>
          </p:cNvPr>
          <p:cNvSpPr/>
          <p:nvPr/>
        </p:nvSpPr>
        <p:spPr>
          <a:xfrm>
            <a:off x="7300122" y="2037186"/>
            <a:ext cx="2116000" cy="1757364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Maurice Rahming</a:t>
            </a: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9B25EC29-4EED-4F03-914F-0313F5F53720}"/>
              </a:ext>
            </a:extLst>
          </p:cNvPr>
          <p:cNvSpPr/>
          <p:nvPr/>
        </p:nvSpPr>
        <p:spPr>
          <a:xfrm>
            <a:off x="5483577" y="1086794"/>
            <a:ext cx="2116000" cy="1757364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Kendra Dinkins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B36D6ACC-7E2C-42DA-8EF3-C6F101A6A310}"/>
              </a:ext>
            </a:extLst>
          </p:cNvPr>
          <p:cNvSpPr/>
          <p:nvPr/>
        </p:nvSpPr>
        <p:spPr>
          <a:xfrm>
            <a:off x="5483577" y="2966026"/>
            <a:ext cx="2116000" cy="1757364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Juanita Mitchell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D9DC5CD4-1E51-49DE-9095-B1264B749988}"/>
              </a:ext>
            </a:extLst>
          </p:cNvPr>
          <p:cNvSpPr/>
          <p:nvPr/>
        </p:nvSpPr>
        <p:spPr>
          <a:xfrm>
            <a:off x="1863770" y="2945050"/>
            <a:ext cx="2116000" cy="1757364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Stephen Harvey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CE398F34-408E-4264-A589-364A0220F6E1}"/>
              </a:ext>
            </a:extLst>
          </p:cNvPr>
          <p:cNvSpPr/>
          <p:nvPr/>
        </p:nvSpPr>
        <p:spPr>
          <a:xfrm>
            <a:off x="1855295" y="1068599"/>
            <a:ext cx="2116000" cy="1757364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Debra Margraf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6154692A-CBB5-472B-90E7-BDC34E17D55B}"/>
              </a:ext>
            </a:extLst>
          </p:cNvPr>
          <p:cNvSpPr/>
          <p:nvPr/>
        </p:nvSpPr>
        <p:spPr>
          <a:xfrm>
            <a:off x="3671840" y="2036072"/>
            <a:ext cx="2116000" cy="1757364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Paige Richards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FD469A2-136E-477E-BB77-B4F3E8270135}"/>
              </a:ext>
            </a:extLst>
          </p:cNvPr>
          <p:cNvSpPr/>
          <p:nvPr/>
        </p:nvSpPr>
        <p:spPr>
          <a:xfrm>
            <a:off x="9116667" y="2943886"/>
            <a:ext cx="2116000" cy="1757364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Sam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Lacher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996CB912-F443-480E-B3B9-F41B3E1DF2CA}"/>
              </a:ext>
            </a:extLst>
          </p:cNvPr>
          <p:cNvSpPr/>
          <p:nvPr/>
        </p:nvSpPr>
        <p:spPr>
          <a:xfrm>
            <a:off x="9116667" y="1080962"/>
            <a:ext cx="2116000" cy="1757364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Kevin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Moran</a:t>
            </a:r>
          </a:p>
        </p:txBody>
      </p:sp>
    </p:spTree>
    <p:extLst>
      <p:ext uri="{BB962C8B-B14F-4D97-AF65-F5344CB8AC3E}">
        <p14:creationId xmlns:p14="http://schemas.microsoft.com/office/powerpoint/2010/main" val="208758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4368</TotalTime>
  <Words>1141</Words>
  <Application>Microsoft Office PowerPoint</Application>
  <PresentationFormat>Widescreen</PresentationFormat>
  <Paragraphs>270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Corbel</vt:lpstr>
      <vt:lpstr>Tahoma</vt:lpstr>
      <vt:lpstr>Times New Roman</vt:lpstr>
      <vt:lpstr>Wingdings</vt:lpstr>
      <vt:lpstr>Office Theme</vt:lpstr>
      <vt:lpstr>PowerPoint Presentation</vt:lpstr>
      <vt:lpstr>Leadership Development</vt:lpstr>
      <vt:lpstr>Leadership Development</vt:lpstr>
      <vt:lpstr>Leadership Development</vt:lpstr>
      <vt:lpstr>Leadership Development</vt:lpstr>
      <vt:lpstr>Leadership Development</vt:lpstr>
      <vt:lpstr>PowerPoint Presentation</vt:lpstr>
      <vt:lpstr>Leadership Development</vt:lpstr>
      <vt:lpstr>Leadership Development</vt:lpstr>
      <vt:lpstr>Leadership Development</vt:lpstr>
      <vt:lpstr>PowerPoint Presentation</vt:lpstr>
      <vt:lpstr>PowerPoint Presentation</vt:lpstr>
      <vt:lpstr>PowerPoint Presentation</vt:lpstr>
      <vt:lpstr>LEADERSHIP</vt:lpstr>
      <vt:lpstr>Talent Management</vt:lpstr>
      <vt:lpstr>Leadership Development</vt:lpstr>
      <vt:lpstr>Leadership Development</vt:lpstr>
      <vt:lpstr>CULTURAL DIVERSITY</vt:lpstr>
      <vt:lpstr>CULTURAL DIVERSITY</vt:lpstr>
      <vt:lpstr>CULTURAL DIVERSITY</vt:lpstr>
      <vt:lpstr>CULTURAL DIVERSITY</vt:lpstr>
      <vt:lpstr>CULTURAL DIVERSITY</vt:lpstr>
      <vt:lpstr>CULTURAL DIVERSITY</vt:lpstr>
      <vt:lpstr>CULTURAL DIVERSITY</vt:lpstr>
      <vt:lpstr>CULTURAL DIVERSITY</vt:lpstr>
      <vt:lpstr>CULTURAL DIVERSITY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</dc:title>
  <dc:creator>Bailey, Kathrine</dc:creator>
  <cp:lastModifiedBy>Lacher, Samuel</cp:lastModifiedBy>
  <cp:revision>97</cp:revision>
  <dcterms:created xsi:type="dcterms:W3CDTF">2021-02-18T14:41:51Z</dcterms:created>
  <dcterms:modified xsi:type="dcterms:W3CDTF">2021-06-21T16:43:24Z</dcterms:modified>
</cp:coreProperties>
</file>