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41"/>
  </p:notesMasterIdLst>
  <p:handoutMasterIdLst>
    <p:handoutMasterId r:id="rId42"/>
  </p:handoutMasterIdLst>
  <p:sldIdLst>
    <p:sldId id="256" r:id="rId2"/>
    <p:sldId id="482" r:id="rId3"/>
    <p:sldId id="462" r:id="rId4"/>
    <p:sldId id="424" r:id="rId5"/>
    <p:sldId id="401" r:id="rId6"/>
    <p:sldId id="391" r:id="rId7"/>
    <p:sldId id="440" r:id="rId8"/>
    <p:sldId id="497" r:id="rId9"/>
    <p:sldId id="412" r:id="rId10"/>
    <p:sldId id="485" r:id="rId11"/>
    <p:sldId id="487" r:id="rId12"/>
    <p:sldId id="442" r:id="rId13"/>
    <p:sldId id="443" r:id="rId14"/>
    <p:sldId id="486" r:id="rId15"/>
    <p:sldId id="483" r:id="rId16"/>
    <p:sldId id="408" r:id="rId17"/>
    <p:sldId id="493" r:id="rId18"/>
    <p:sldId id="491" r:id="rId19"/>
    <p:sldId id="344" r:id="rId20"/>
    <p:sldId id="496" r:id="rId21"/>
    <p:sldId id="500" r:id="rId22"/>
    <p:sldId id="358" r:id="rId23"/>
    <p:sldId id="346" r:id="rId24"/>
    <p:sldId id="348" r:id="rId25"/>
    <p:sldId id="332" r:id="rId26"/>
    <p:sldId id="341" r:id="rId27"/>
    <p:sldId id="353" r:id="rId28"/>
    <p:sldId id="354" r:id="rId29"/>
    <p:sldId id="342" r:id="rId30"/>
    <p:sldId id="467" r:id="rId31"/>
    <p:sldId id="469" r:id="rId32"/>
    <p:sldId id="351" r:id="rId33"/>
    <p:sldId id="498" r:id="rId34"/>
    <p:sldId id="355" r:id="rId35"/>
    <p:sldId id="356" r:id="rId36"/>
    <p:sldId id="325" r:id="rId37"/>
    <p:sldId id="386" r:id="rId38"/>
    <p:sldId id="387" r:id="rId39"/>
    <p:sldId id="499"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4" autoAdjust="0"/>
    <p:restoredTop sz="86496" autoAdjust="0"/>
  </p:normalViewPr>
  <p:slideViewPr>
    <p:cSldViewPr>
      <p:cViewPr varScale="1">
        <p:scale>
          <a:sx n="74" d="100"/>
          <a:sy n="74" d="100"/>
        </p:scale>
        <p:origin x="1402"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p:cViewPr>
        <p:scale>
          <a:sx n="75" d="100"/>
          <a:sy n="75" d="100"/>
        </p:scale>
        <p:origin x="-1404" y="-7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CDD8A-2898-422E-B5CB-F45D0769519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BC65BC5-AE67-478C-A068-07A544212ECF}">
      <dgm:prSet phldrT="[Text]" custT="1"/>
      <dgm:spPr/>
      <dgm:t>
        <a:bodyPr/>
        <a:lstStyle/>
        <a:p>
          <a:r>
            <a:rPr lang="en-US" sz="2000" dirty="0"/>
            <a:t>DEVELOP</a:t>
          </a:r>
          <a:endParaRPr lang="en-US" sz="1800" dirty="0"/>
        </a:p>
      </dgm:t>
    </dgm:pt>
    <dgm:pt modelId="{E5AB587F-D8F1-434D-B536-050B8C18671C}" type="parTrans" cxnId="{D187C172-D114-4B94-82C6-CAD4254BD103}">
      <dgm:prSet/>
      <dgm:spPr/>
      <dgm:t>
        <a:bodyPr/>
        <a:lstStyle/>
        <a:p>
          <a:endParaRPr lang="en-US"/>
        </a:p>
      </dgm:t>
    </dgm:pt>
    <dgm:pt modelId="{3929D1C7-3F71-4FF8-B398-7B81CB3EE007}" type="sibTrans" cxnId="{D187C172-D114-4B94-82C6-CAD4254BD103}">
      <dgm:prSet/>
      <dgm:spPr/>
      <dgm:t>
        <a:bodyPr/>
        <a:lstStyle/>
        <a:p>
          <a:endParaRPr lang="en-US"/>
        </a:p>
      </dgm:t>
    </dgm:pt>
    <dgm:pt modelId="{F81EF8F7-7E3B-4807-8D8F-01D6B40D4543}">
      <dgm:prSet phldrT="[Text]" custT="1"/>
      <dgm:spPr/>
      <dgm:t>
        <a:bodyPr/>
        <a:lstStyle/>
        <a:p>
          <a:r>
            <a:rPr lang="en-US" sz="2000" dirty="0"/>
            <a:t>MENTOR</a:t>
          </a:r>
          <a:endParaRPr lang="en-US" sz="1800" dirty="0"/>
        </a:p>
      </dgm:t>
    </dgm:pt>
    <dgm:pt modelId="{084577D3-BD3C-41EB-9D5D-C6D6D1C21537}" type="parTrans" cxnId="{FF4C8389-896F-4DA5-BD9A-F76301E26E97}">
      <dgm:prSet/>
      <dgm:spPr/>
      <dgm:t>
        <a:bodyPr/>
        <a:lstStyle/>
        <a:p>
          <a:endParaRPr lang="en-US"/>
        </a:p>
      </dgm:t>
    </dgm:pt>
    <dgm:pt modelId="{917E92AC-82F5-441C-A3E3-C81172D188BE}" type="sibTrans" cxnId="{FF4C8389-896F-4DA5-BD9A-F76301E26E97}">
      <dgm:prSet/>
      <dgm:spPr/>
      <dgm:t>
        <a:bodyPr/>
        <a:lstStyle/>
        <a:p>
          <a:endParaRPr lang="en-US"/>
        </a:p>
      </dgm:t>
    </dgm:pt>
    <dgm:pt modelId="{AF86C237-F069-4BDB-A64E-3C1AC8E7A027}">
      <dgm:prSet phldrT="[Text]" custT="1"/>
      <dgm:spPr/>
      <dgm:t>
        <a:bodyPr/>
        <a:lstStyle/>
        <a:p>
          <a:r>
            <a:rPr lang="en-US" sz="2000" dirty="0"/>
            <a:t>EMPOWER</a:t>
          </a:r>
          <a:endParaRPr lang="en-US" sz="1600" dirty="0"/>
        </a:p>
      </dgm:t>
    </dgm:pt>
    <dgm:pt modelId="{29B3F2BB-48DD-491B-8EE7-C575B548E0B5}" type="parTrans" cxnId="{59C5727F-67DB-4994-8439-C91AAD060AC4}">
      <dgm:prSet/>
      <dgm:spPr/>
      <dgm:t>
        <a:bodyPr/>
        <a:lstStyle/>
        <a:p>
          <a:endParaRPr lang="en-US"/>
        </a:p>
      </dgm:t>
    </dgm:pt>
    <dgm:pt modelId="{A3B72904-AF82-4BC9-BFF4-AD325049884D}" type="sibTrans" cxnId="{59C5727F-67DB-4994-8439-C91AAD060AC4}">
      <dgm:prSet/>
      <dgm:spPr/>
      <dgm:t>
        <a:bodyPr/>
        <a:lstStyle/>
        <a:p>
          <a:endParaRPr lang="en-US"/>
        </a:p>
      </dgm:t>
    </dgm:pt>
    <dgm:pt modelId="{8B09BFBB-8484-4360-A95A-66E5AC3AB2DD}">
      <dgm:prSet phldrT="[Text]" custT="1"/>
      <dgm:spPr/>
      <dgm:t>
        <a:bodyPr/>
        <a:lstStyle/>
        <a:p>
          <a:r>
            <a:rPr lang="en-US" sz="2000" b="0" dirty="0"/>
            <a:t>KNOWLEDGE TRANSFER &amp; SUCCESSION</a:t>
          </a:r>
        </a:p>
      </dgm:t>
    </dgm:pt>
    <dgm:pt modelId="{94F4EB41-DB66-434E-BB6B-45C36CDD085A}" type="parTrans" cxnId="{5772C491-A254-433F-860B-5A501DE22DED}">
      <dgm:prSet/>
      <dgm:spPr/>
      <dgm:t>
        <a:bodyPr/>
        <a:lstStyle/>
        <a:p>
          <a:endParaRPr lang="en-US"/>
        </a:p>
      </dgm:t>
    </dgm:pt>
    <dgm:pt modelId="{A9287C5A-84F0-4894-AF87-D03DA691CED9}" type="sibTrans" cxnId="{5772C491-A254-433F-860B-5A501DE22DED}">
      <dgm:prSet/>
      <dgm:spPr/>
      <dgm:t>
        <a:bodyPr/>
        <a:lstStyle/>
        <a:p>
          <a:endParaRPr lang="en-US"/>
        </a:p>
      </dgm:t>
    </dgm:pt>
    <dgm:pt modelId="{EA784290-0EC4-416A-8269-BAD281113611}">
      <dgm:prSet phldrT="[Text]" custT="1"/>
      <dgm:spPr/>
      <dgm:t>
        <a:bodyPr/>
        <a:lstStyle/>
        <a:p>
          <a:r>
            <a:rPr lang="en-US" sz="2000" dirty="0"/>
            <a:t>RECRUIT</a:t>
          </a:r>
        </a:p>
      </dgm:t>
    </dgm:pt>
    <dgm:pt modelId="{8ED6265A-634A-4C14-A33C-291825CB594F}" type="parTrans" cxnId="{ABB77162-33DB-4674-B714-D985641D3D77}">
      <dgm:prSet/>
      <dgm:spPr/>
      <dgm:t>
        <a:bodyPr/>
        <a:lstStyle/>
        <a:p>
          <a:endParaRPr lang="en-US"/>
        </a:p>
      </dgm:t>
    </dgm:pt>
    <dgm:pt modelId="{BFF41456-4B74-4646-B1EF-02C4B5A8E4A9}" type="sibTrans" cxnId="{ABB77162-33DB-4674-B714-D985641D3D77}">
      <dgm:prSet/>
      <dgm:spPr/>
      <dgm:t>
        <a:bodyPr/>
        <a:lstStyle/>
        <a:p>
          <a:endParaRPr lang="en-US"/>
        </a:p>
      </dgm:t>
    </dgm:pt>
    <dgm:pt modelId="{ED7CA5FF-3D3F-4682-B7C4-5A162627BF1B}" type="pres">
      <dgm:prSet presAssocID="{E97CDD8A-2898-422E-B5CB-F45D07695198}" presName="cycle" presStyleCnt="0">
        <dgm:presLayoutVars>
          <dgm:dir/>
          <dgm:resizeHandles val="exact"/>
        </dgm:presLayoutVars>
      </dgm:prSet>
      <dgm:spPr/>
    </dgm:pt>
    <dgm:pt modelId="{B8657EE8-214F-4633-AAC0-76EDBF1B1258}" type="pres">
      <dgm:prSet presAssocID="{DBC65BC5-AE67-478C-A068-07A544212ECF}" presName="dummy" presStyleCnt="0"/>
      <dgm:spPr/>
    </dgm:pt>
    <dgm:pt modelId="{99E13DEC-6016-4FEA-81DA-349307D032F8}" type="pres">
      <dgm:prSet presAssocID="{DBC65BC5-AE67-478C-A068-07A544212ECF}" presName="node" presStyleLbl="revTx" presStyleIdx="0" presStyleCnt="5" custScaleX="148806" custRadScaleRad="98603" custRadScaleInc="26259">
        <dgm:presLayoutVars>
          <dgm:bulletEnabled val="1"/>
        </dgm:presLayoutVars>
      </dgm:prSet>
      <dgm:spPr/>
    </dgm:pt>
    <dgm:pt modelId="{983E14AE-C2CF-4B87-952E-850549C60151}" type="pres">
      <dgm:prSet presAssocID="{3929D1C7-3F71-4FF8-B398-7B81CB3EE007}" presName="sibTrans" presStyleLbl="node1" presStyleIdx="0" presStyleCnt="5"/>
      <dgm:spPr/>
    </dgm:pt>
    <dgm:pt modelId="{27F5C293-4E1B-4284-9454-4AFB2D29CF2D}" type="pres">
      <dgm:prSet presAssocID="{F81EF8F7-7E3B-4807-8D8F-01D6B40D4543}" presName="dummy" presStyleCnt="0"/>
      <dgm:spPr/>
    </dgm:pt>
    <dgm:pt modelId="{C81F01A4-C060-4E90-A360-D7DCFA4F1343}" type="pres">
      <dgm:prSet presAssocID="{F81EF8F7-7E3B-4807-8D8F-01D6B40D4543}" presName="node" presStyleLbl="revTx" presStyleIdx="1" presStyleCnt="5" custScaleX="164040">
        <dgm:presLayoutVars>
          <dgm:bulletEnabled val="1"/>
        </dgm:presLayoutVars>
      </dgm:prSet>
      <dgm:spPr/>
    </dgm:pt>
    <dgm:pt modelId="{9320D55A-A8BE-4CD9-BA44-CD6174DC1B18}" type="pres">
      <dgm:prSet presAssocID="{917E92AC-82F5-441C-A3E3-C81172D188BE}" presName="sibTrans" presStyleLbl="node1" presStyleIdx="1" presStyleCnt="5" custLinFactNeighborX="8799" custLinFactNeighborY="-1544"/>
      <dgm:spPr/>
    </dgm:pt>
    <dgm:pt modelId="{60515FD8-6F04-482A-9366-D6BE7ACCE84D}" type="pres">
      <dgm:prSet presAssocID="{AF86C237-F069-4BDB-A64E-3C1AC8E7A027}" presName="dummy" presStyleCnt="0"/>
      <dgm:spPr/>
    </dgm:pt>
    <dgm:pt modelId="{82201871-941D-4949-824D-EA9C8DC53E1D}" type="pres">
      <dgm:prSet presAssocID="{AF86C237-F069-4BDB-A64E-3C1AC8E7A027}" presName="node" presStyleLbl="revTx" presStyleIdx="2" presStyleCnt="5" custScaleX="131396">
        <dgm:presLayoutVars>
          <dgm:bulletEnabled val="1"/>
        </dgm:presLayoutVars>
      </dgm:prSet>
      <dgm:spPr/>
    </dgm:pt>
    <dgm:pt modelId="{BD00DD4D-2A86-4C93-B295-F3970AE96D34}" type="pres">
      <dgm:prSet presAssocID="{A3B72904-AF82-4BC9-BFF4-AD325049884D}" presName="sibTrans" presStyleLbl="node1" presStyleIdx="2" presStyleCnt="5" custLinFactNeighborX="-8534" custLinFactNeighborY="-1544"/>
      <dgm:spPr/>
    </dgm:pt>
    <dgm:pt modelId="{CEC2196A-F1E2-4DA5-BF7B-2E6E44EE75B0}" type="pres">
      <dgm:prSet presAssocID="{8B09BFBB-8484-4360-A95A-66E5AC3AB2DD}" presName="dummy" presStyleCnt="0"/>
      <dgm:spPr/>
    </dgm:pt>
    <dgm:pt modelId="{3DF16FFB-40D5-4051-9C05-74F5B3F3D3EA}" type="pres">
      <dgm:prSet presAssocID="{8B09BFBB-8484-4360-A95A-66E5AC3AB2DD}" presName="node" presStyleLbl="revTx" presStyleIdx="3" presStyleCnt="5" custScaleX="228078">
        <dgm:presLayoutVars>
          <dgm:bulletEnabled val="1"/>
        </dgm:presLayoutVars>
      </dgm:prSet>
      <dgm:spPr/>
    </dgm:pt>
    <dgm:pt modelId="{077D6968-15F4-421B-9A2A-7D37C18EC51F}" type="pres">
      <dgm:prSet presAssocID="{A9287C5A-84F0-4894-AF87-D03DA691CED9}" presName="sibTrans" presStyleLbl="node1" presStyleIdx="3" presStyleCnt="5"/>
      <dgm:spPr/>
    </dgm:pt>
    <dgm:pt modelId="{8500B4EF-ACED-46DC-A47E-608E9D371AAD}" type="pres">
      <dgm:prSet presAssocID="{EA784290-0EC4-416A-8269-BAD281113611}" presName="dummy" presStyleCnt="0"/>
      <dgm:spPr/>
    </dgm:pt>
    <dgm:pt modelId="{99999C5C-8394-443B-9658-617C54890059}" type="pres">
      <dgm:prSet presAssocID="{EA784290-0EC4-416A-8269-BAD281113611}" presName="node" presStyleLbl="revTx" presStyleIdx="4" presStyleCnt="5">
        <dgm:presLayoutVars>
          <dgm:bulletEnabled val="1"/>
        </dgm:presLayoutVars>
      </dgm:prSet>
      <dgm:spPr/>
    </dgm:pt>
    <dgm:pt modelId="{021AAC5A-58A2-45A9-973E-DD1ECE8D042A}" type="pres">
      <dgm:prSet presAssocID="{BFF41456-4B74-4646-B1EF-02C4B5A8E4A9}" presName="sibTrans" presStyleLbl="node1" presStyleIdx="4" presStyleCnt="5"/>
      <dgm:spPr/>
    </dgm:pt>
  </dgm:ptLst>
  <dgm:cxnLst>
    <dgm:cxn modelId="{F93AB407-2F65-40FA-AB69-65E240BA8EC2}" type="presOf" srcId="{917E92AC-82F5-441C-A3E3-C81172D188BE}" destId="{9320D55A-A8BE-4CD9-BA44-CD6174DC1B18}" srcOrd="0" destOrd="0" presId="urn:microsoft.com/office/officeart/2005/8/layout/cycle1"/>
    <dgm:cxn modelId="{759A550A-AD03-41BE-ADC1-4D277E9AFDE9}" type="presOf" srcId="{DBC65BC5-AE67-478C-A068-07A544212ECF}" destId="{99E13DEC-6016-4FEA-81DA-349307D032F8}" srcOrd="0" destOrd="0" presId="urn:microsoft.com/office/officeart/2005/8/layout/cycle1"/>
    <dgm:cxn modelId="{30BA3D27-C4AB-4CD0-BA06-AA77D3EED6DF}" type="presOf" srcId="{3929D1C7-3F71-4FF8-B398-7B81CB3EE007}" destId="{983E14AE-C2CF-4B87-952E-850549C60151}" srcOrd="0" destOrd="0" presId="urn:microsoft.com/office/officeart/2005/8/layout/cycle1"/>
    <dgm:cxn modelId="{A0A4DE61-9507-4B82-A0BD-27ECB42DF38A}" type="presOf" srcId="{A9287C5A-84F0-4894-AF87-D03DA691CED9}" destId="{077D6968-15F4-421B-9A2A-7D37C18EC51F}" srcOrd="0" destOrd="0" presId="urn:microsoft.com/office/officeart/2005/8/layout/cycle1"/>
    <dgm:cxn modelId="{ABB77162-33DB-4674-B714-D985641D3D77}" srcId="{E97CDD8A-2898-422E-B5CB-F45D07695198}" destId="{EA784290-0EC4-416A-8269-BAD281113611}" srcOrd="4" destOrd="0" parTransId="{8ED6265A-634A-4C14-A33C-291825CB594F}" sibTransId="{BFF41456-4B74-4646-B1EF-02C4B5A8E4A9}"/>
    <dgm:cxn modelId="{52A26644-A7F0-4583-9FD5-8557BAE7860D}" type="presOf" srcId="{8B09BFBB-8484-4360-A95A-66E5AC3AB2DD}" destId="{3DF16FFB-40D5-4051-9C05-74F5B3F3D3EA}" srcOrd="0" destOrd="0" presId="urn:microsoft.com/office/officeart/2005/8/layout/cycle1"/>
    <dgm:cxn modelId="{D1BCAB46-D3F9-43CC-88AA-13146C7601D5}" type="presOf" srcId="{F81EF8F7-7E3B-4807-8D8F-01D6B40D4543}" destId="{C81F01A4-C060-4E90-A360-D7DCFA4F1343}" srcOrd="0" destOrd="0" presId="urn:microsoft.com/office/officeart/2005/8/layout/cycle1"/>
    <dgm:cxn modelId="{6C328C6B-64A1-47F2-8F4D-640832C40D10}" type="presOf" srcId="{BFF41456-4B74-4646-B1EF-02C4B5A8E4A9}" destId="{021AAC5A-58A2-45A9-973E-DD1ECE8D042A}" srcOrd="0" destOrd="0" presId="urn:microsoft.com/office/officeart/2005/8/layout/cycle1"/>
    <dgm:cxn modelId="{D187C172-D114-4B94-82C6-CAD4254BD103}" srcId="{E97CDD8A-2898-422E-B5CB-F45D07695198}" destId="{DBC65BC5-AE67-478C-A068-07A544212ECF}" srcOrd="0" destOrd="0" parTransId="{E5AB587F-D8F1-434D-B536-050B8C18671C}" sibTransId="{3929D1C7-3F71-4FF8-B398-7B81CB3EE007}"/>
    <dgm:cxn modelId="{B7F77054-0F5D-4CE9-AB02-772D9C646BA5}" type="presOf" srcId="{AF86C237-F069-4BDB-A64E-3C1AC8E7A027}" destId="{82201871-941D-4949-824D-EA9C8DC53E1D}" srcOrd="0" destOrd="0" presId="urn:microsoft.com/office/officeart/2005/8/layout/cycle1"/>
    <dgm:cxn modelId="{BD2DF559-C848-49A8-AC0A-E10E1AAECEEC}" type="presOf" srcId="{E97CDD8A-2898-422E-B5CB-F45D07695198}" destId="{ED7CA5FF-3D3F-4682-B7C4-5A162627BF1B}" srcOrd="0" destOrd="0" presId="urn:microsoft.com/office/officeart/2005/8/layout/cycle1"/>
    <dgm:cxn modelId="{59C5727F-67DB-4994-8439-C91AAD060AC4}" srcId="{E97CDD8A-2898-422E-B5CB-F45D07695198}" destId="{AF86C237-F069-4BDB-A64E-3C1AC8E7A027}" srcOrd="2" destOrd="0" parTransId="{29B3F2BB-48DD-491B-8EE7-C575B548E0B5}" sibTransId="{A3B72904-AF82-4BC9-BFF4-AD325049884D}"/>
    <dgm:cxn modelId="{FF4C8389-896F-4DA5-BD9A-F76301E26E97}" srcId="{E97CDD8A-2898-422E-B5CB-F45D07695198}" destId="{F81EF8F7-7E3B-4807-8D8F-01D6B40D4543}" srcOrd="1" destOrd="0" parTransId="{084577D3-BD3C-41EB-9D5D-C6D6D1C21537}" sibTransId="{917E92AC-82F5-441C-A3E3-C81172D188BE}"/>
    <dgm:cxn modelId="{5772C491-A254-433F-860B-5A501DE22DED}" srcId="{E97CDD8A-2898-422E-B5CB-F45D07695198}" destId="{8B09BFBB-8484-4360-A95A-66E5AC3AB2DD}" srcOrd="3" destOrd="0" parTransId="{94F4EB41-DB66-434E-BB6B-45C36CDD085A}" sibTransId="{A9287C5A-84F0-4894-AF87-D03DA691CED9}"/>
    <dgm:cxn modelId="{822F6ECC-6B06-4A82-B4F6-8FA652EB3FEE}" type="presOf" srcId="{A3B72904-AF82-4BC9-BFF4-AD325049884D}" destId="{BD00DD4D-2A86-4C93-B295-F3970AE96D34}" srcOrd="0" destOrd="0" presId="urn:microsoft.com/office/officeart/2005/8/layout/cycle1"/>
    <dgm:cxn modelId="{B212D5F0-CA6A-4D5C-AAA5-3199E80E5380}" type="presOf" srcId="{EA784290-0EC4-416A-8269-BAD281113611}" destId="{99999C5C-8394-443B-9658-617C54890059}" srcOrd="0" destOrd="0" presId="urn:microsoft.com/office/officeart/2005/8/layout/cycle1"/>
    <dgm:cxn modelId="{16001BC9-6F3B-47BF-9AFF-91EA95B2C6AC}" type="presParOf" srcId="{ED7CA5FF-3D3F-4682-B7C4-5A162627BF1B}" destId="{B8657EE8-214F-4633-AAC0-76EDBF1B1258}" srcOrd="0" destOrd="0" presId="urn:microsoft.com/office/officeart/2005/8/layout/cycle1"/>
    <dgm:cxn modelId="{07096DE5-E048-4AAB-AB1E-00B3B6CFF8EB}" type="presParOf" srcId="{ED7CA5FF-3D3F-4682-B7C4-5A162627BF1B}" destId="{99E13DEC-6016-4FEA-81DA-349307D032F8}" srcOrd="1" destOrd="0" presId="urn:microsoft.com/office/officeart/2005/8/layout/cycle1"/>
    <dgm:cxn modelId="{253B984E-5EC9-4435-8AE2-A8C9ACA08EA5}" type="presParOf" srcId="{ED7CA5FF-3D3F-4682-B7C4-5A162627BF1B}" destId="{983E14AE-C2CF-4B87-952E-850549C60151}" srcOrd="2" destOrd="0" presId="urn:microsoft.com/office/officeart/2005/8/layout/cycle1"/>
    <dgm:cxn modelId="{17B410EC-78D1-40B0-A349-E4DBDADC71E2}" type="presParOf" srcId="{ED7CA5FF-3D3F-4682-B7C4-5A162627BF1B}" destId="{27F5C293-4E1B-4284-9454-4AFB2D29CF2D}" srcOrd="3" destOrd="0" presId="urn:microsoft.com/office/officeart/2005/8/layout/cycle1"/>
    <dgm:cxn modelId="{CD70695F-432C-4FE9-976F-305904B07FD8}" type="presParOf" srcId="{ED7CA5FF-3D3F-4682-B7C4-5A162627BF1B}" destId="{C81F01A4-C060-4E90-A360-D7DCFA4F1343}" srcOrd="4" destOrd="0" presId="urn:microsoft.com/office/officeart/2005/8/layout/cycle1"/>
    <dgm:cxn modelId="{4CDD1D61-2A31-4551-9521-76976E6E0F7D}" type="presParOf" srcId="{ED7CA5FF-3D3F-4682-B7C4-5A162627BF1B}" destId="{9320D55A-A8BE-4CD9-BA44-CD6174DC1B18}" srcOrd="5" destOrd="0" presId="urn:microsoft.com/office/officeart/2005/8/layout/cycle1"/>
    <dgm:cxn modelId="{A14E8FB9-58B0-41E3-9551-B7590ED2DE10}" type="presParOf" srcId="{ED7CA5FF-3D3F-4682-B7C4-5A162627BF1B}" destId="{60515FD8-6F04-482A-9366-D6BE7ACCE84D}" srcOrd="6" destOrd="0" presId="urn:microsoft.com/office/officeart/2005/8/layout/cycle1"/>
    <dgm:cxn modelId="{02DBD611-9CEE-42D2-B4D0-54A32914EA87}" type="presParOf" srcId="{ED7CA5FF-3D3F-4682-B7C4-5A162627BF1B}" destId="{82201871-941D-4949-824D-EA9C8DC53E1D}" srcOrd="7" destOrd="0" presId="urn:microsoft.com/office/officeart/2005/8/layout/cycle1"/>
    <dgm:cxn modelId="{AD627CA9-2795-4803-819E-44D8432B9811}" type="presParOf" srcId="{ED7CA5FF-3D3F-4682-B7C4-5A162627BF1B}" destId="{BD00DD4D-2A86-4C93-B295-F3970AE96D34}" srcOrd="8" destOrd="0" presId="urn:microsoft.com/office/officeart/2005/8/layout/cycle1"/>
    <dgm:cxn modelId="{F16A561F-5122-4BAE-B8AB-AB9A69B8A8C5}" type="presParOf" srcId="{ED7CA5FF-3D3F-4682-B7C4-5A162627BF1B}" destId="{CEC2196A-F1E2-4DA5-BF7B-2E6E44EE75B0}" srcOrd="9" destOrd="0" presId="urn:microsoft.com/office/officeart/2005/8/layout/cycle1"/>
    <dgm:cxn modelId="{9648F238-EC6E-46FB-8E6F-C56CE6FC5591}" type="presParOf" srcId="{ED7CA5FF-3D3F-4682-B7C4-5A162627BF1B}" destId="{3DF16FFB-40D5-4051-9C05-74F5B3F3D3EA}" srcOrd="10" destOrd="0" presId="urn:microsoft.com/office/officeart/2005/8/layout/cycle1"/>
    <dgm:cxn modelId="{9AE72C52-7581-41E1-B625-5BAEBE47DFF0}" type="presParOf" srcId="{ED7CA5FF-3D3F-4682-B7C4-5A162627BF1B}" destId="{077D6968-15F4-421B-9A2A-7D37C18EC51F}" srcOrd="11" destOrd="0" presId="urn:microsoft.com/office/officeart/2005/8/layout/cycle1"/>
    <dgm:cxn modelId="{C8AC7B19-9638-4735-AF00-A2086DA57B28}" type="presParOf" srcId="{ED7CA5FF-3D3F-4682-B7C4-5A162627BF1B}" destId="{8500B4EF-ACED-46DC-A47E-608E9D371AAD}" srcOrd="12" destOrd="0" presId="urn:microsoft.com/office/officeart/2005/8/layout/cycle1"/>
    <dgm:cxn modelId="{D60B151B-DCDD-4423-ADBF-01F7B36165B0}" type="presParOf" srcId="{ED7CA5FF-3D3F-4682-B7C4-5A162627BF1B}" destId="{99999C5C-8394-443B-9658-617C54890059}" srcOrd="13" destOrd="0" presId="urn:microsoft.com/office/officeart/2005/8/layout/cycle1"/>
    <dgm:cxn modelId="{BFAC56DC-2721-4168-BD65-DCFE67F99F0D}" type="presParOf" srcId="{ED7CA5FF-3D3F-4682-B7C4-5A162627BF1B}" destId="{021AAC5A-58A2-45A9-973E-DD1ECE8D042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73173D-6DF7-42E3-9AE9-33A9AF7B353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C1251DD-0BD6-4E7F-A144-C163E23ABAA5}">
      <dgm:prSet phldrT="[Text]"/>
      <dgm:spPr/>
      <dgm:t>
        <a:bodyPr/>
        <a:lstStyle/>
        <a:p>
          <a:r>
            <a:rPr lang="en-US" dirty="0">
              <a:solidFill>
                <a:schemeClr val="tx2"/>
              </a:solidFill>
            </a:rPr>
            <a:t>GROWTH</a:t>
          </a:r>
        </a:p>
      </dgm:t>
    </dgm:pt>
    <dgm:pt modelId="{77A0D069-2ECF-405C-83A1-3566079944EE}" type="parTrans" cxnId="{E475CD07-440A-4915-ACC9-23A286B8A64F}">
      <dgm:prSet/>
      <dgm:spPr/>
      <dgm:t>
        <a:bodyPr/>
        <a:lstStyle/>
        <a:p>
          <a:endParaRPr lang="en-US"/>
        </a:p>
      </dgm:t>
    </dgm:pt>
    <dgm:pt modelId="{537C2B0B-DA14-482C-9C10-0BFC3B84FE9B}" type="sibTrans" cxnId="{E475CD07-440A-4915-ACC9-23A286B8A64F}">
      <dgm:prSet/>
      <dgm:spPr/>
      <dgm:t>
        <a:bodyPr/>
        <a:lstStyle/>
        <a:p>
          <a:endParaRPr lang="en-US"/>
        </a:p>
      </dgm:t>
    </dgm:pt>
    <dgm:pt modelId="{6142CF3F-23A6-48AC-A524-AD414C9F763B}">
      <dgm:prSet phldrT="[Text]"/>
      <dgm:spPr/>
      <dgm:t>
        <a:bodyPr/>
        <a:lstStyle/>
        <a:p>
          <a:r>
            <a:rPr lang="en-US" dirty="0"/>
            <a:t>I HAVE LEARNING</a:t>
          </a:r>
        </a:p>
        <a:p>
          <a:r>
            <a:rPr lang="en-US" dirty="0"/>
            <a:t>POTENTIAL</a:t>
          </a:r>
        </a:p>
      </dgm:t>
    </dgm:pt>
    <dgm:pt modelId="{5731DE20-94CD-4656-9D63-E47395B2E17A}" type="parTrans" cxnId="{36862069-CC0B-41BB-A02F-2BB0C1F1A0C0}">
      <dgm:prSet/>
      <dgm:spPr/>
      <dgm:t>
        <a:bodyPr/>
        <a:lstStyle/>
        <a:p>
          <a:endParaRPr lang="en-US"/>
        </a:p>
      </dgm:t>
    </dgm:pt>
    <dgm:pt modelId="{B5C1F35D-22AF-4D91-AC5B-2C04954E7341}" type="sibTrans" cxnId="{36862069-CC0B-41BB-A02F-2BB0C1F1A0C0}">
      <dgm:prSet/>
      <dgm:spPr/>
      <dgm:t>
        <a:bodyPr/>
        <a:lstStyle/>
        <a:p>
          <a:endParaRPr lang="en-US"/>
        </a:p>
      </dgm:t>
    </dgm:pt>
    <dgm:pt modelId="{962D5263-0BC1-421F-8DEA-20689D19614B}">
      <dgm:prSet phldrT="[Text]"/>
      <dgm:spPr/>
      <dgm:t>
        <a:bodyPr/>
        <a:lstStyle/>
        <a:p>
          <a:r>
            <a:rPr lang="en-US" dirty="0"/>
            <a:t>OTHERS HAVE UNLIMITED</a:t>
          </a:r>
        </a:p>
        <a:p>
          <a:r>
            <a:rPr lang="en-US" dirty="0"/>
            <a:t>UPSIDE</a:t>
          </a:r>
        </a:p>
      </dgm:t>
    </dgm:pt>
    <dgm:pt modelId="{60FEB96A-58F3-4C1B-923F-76F659C1C9FE}" type="parTrans" cxnId="{55B3DB0A-568E-42A9-A682-9A0EA0CDE560}">
      <dgm:prSet/>
      <dgm:spPr/>
      <dgm:t>
        <a:bodyPr/>
        <a:lstStyle/>
        <a:p>
          <a:endParaRPr lang="en-US"/>
        </a:p>
      </dgm:t>
    </dgm:pt>
    <dgm:pt modelId="{6DC0065D-3C55-428A-A318-0CF2E35A2A9B}" type="sibTrans" cxnId="{55B3DB0A-568E-42A9-A682-9A0EA0CDE560}">
      <dgm:prSet/>
      <dgm:spPr/>
      <dgm:t>
        <a:bodyPr/>
        <a:lstStyle/>
        <a:p>
          <a:endParaRPr lang="en-US"/>
        </a:p>
      </dgm:t>
    </dgm:pt>
    <dgm:pt modelId="{45326A1C-A811-4F70-93B2-BD3DA8178602}">
      <dgm:prSet phldrT="[Text]"/>
      <dgm:spPr/>
      <dgm:t>
        <a:bodyPr/>
        <a:lstStyle/>
        <a:p>
          <a:r>
            <a:rPr lang="en-US" dirty="0">
              <a:solidFill>
                <a:schemeClr val="tx2"/>
              </a:solidFill>
            </a:rPr>
            <a:t>FIXED</a:t>
          </a:r>
        </a:p>
      </dgm:t>
    </dgm:pt>
    <dgm:pt modelId="{DDD5B93F-5239-4AF3-A32E-7D34C8A1FA8D}" type="parTrans" cxnId="{FF7FC208-D626-49CA-A968-CC24A636959C}">
      <dgm:prSet/>
      <dgm:spPr/>
      <dgm:t>
        <a:bodyPr/>
        <a:lstStyle/>
        <a:p>
          <a:endParaRPr lang="en-US"/>
        </a:p>
      </dgm:t>
    </dgm:pt>
    <dgm:pt modelId="{1CB6809B-8AAB-49ED-8FA4-CAE37A77041C}" type="sibTrans" cxnId="{FF7FC208-D626-49CA-A968-CC24A636959C}">
      <dgm:prSet/>
      <dgm:spPr/>
      <dgm:t>
        <a:bodyPr/>
        <a:lstStyle/>
        <a:p>
          <a:endParaRPr lang="en-US"/>
        </a:p>
      </dgm:t>
    </dgm:pt>
    <dgm:pt modelId="{9FDD80EA-4834-4396-90E1-210EFC727905}">
      <dgm:prSet phldrT="[Text]"/>
      <dgm:spPr/>
      <dgm:t>
        <a:bodyPr/>
        <a:lstStyle/>
        <a:p>
          <a:r>
            <a:rPr lang="en-US" dirty="0"/>
            <a:t>I AM WHAT I AM</a:t>
          </a:r>
        </a:p>
      </dgm:t>
    </dgm:pt>
    <dgm:pt modelId="{3B13BDDF-F547-479A-B79E-110BE81CDF12}" type="parTrans" cxnId="{5C647D41-DFE0-4A49-A56B-78F0EC6DFD02}">
      <dgm:prSet/>
      <dgm:spPr/>
      <dgm:t>
        <a:bodyPr/>
        <a:lstStyle/>
        <a:p>
          <a:endParaRPr lang="en-US"/>
        </a:p>
      </dgm:t>
    </dgm:pt>
    <dgm:pt modelId="{F8771E20-684F-4304-B0AE-78F587899A8C}" type="sibTrans" cxnId="{5C647D41-DFE0-4A49-A56B-78F0EC6DFD02}">
      <dgm:prSet/>
      <dgm:spPr/>
      <dgm:t>
        <a:bodyPr/>
        <a:lstStyle/>
        <a:p>
          <a:endParaRPr lang="en-US"/>
        </a:p>
      </dgm:t>
    </dgm:pt>
    <dgm:pt modelId="{7D96B20D-5333-47CA-81C3-739FCBAECFFE}">
      <dgm:prSet phldrT="[Text]"/>
      <dgm:spPr/>
      <dgm:t>
        <a:bodyPr/>
        <a:lstStyle/>
        <a:p>
          <a:r>
            <a:rPr lang="en-US" dirty="0"/>
            <a:t>OTHERS ARE WHAT THEY ARE</a:t>
          </a:r>
        </a:p>
      </dgm:t>
    </dgm:pt>
    <dgm:pt modelId="{879132AC-37DF-4B73-9400-DFBEB5F61B73}" type="parTrans" cxnId="{3584A895-452C-4626-BA34-86E00EA58D7E}">
      <dgm:prSet/>
      <dgm:spPr/>
      <dgm:t>
        <a:bodyPr/>
        <a:lstStyle/>
        <a:p>
          <a:endParaRPr lang="en-US"/>
        </a:p>
      </dgm:t>
    </dgm:pt>
    <dgm:pt modelId="{DCDDAB0C-EEB9-479B-96EA-BC91790A010D}" type="sibTrans" cxnId="{3584A895-452C-4626-BA34-86E00EA58D7E}">
      <dgm:prSet/>
      <dgm:spPr/>
      <dgm:t>
        <a:bodyPr/>
        <a:lstStyle/>
        <a:p>
          <a:endParaRPr lang="en-US"/>
        </a:p>
      </dgm:t>
    </dgm:pt>
    <dgm:pt modelId="{2BFC2802-2B54-47C5-824B-01D65323F79C}">
      <dgm:prSet phldrT="[Text]"/>
      <dgm:spPr/>
      <dgm:t>
        <a:bodyPr/>
        <a:lstStyle/>
        <a:p>
          <a:r>
            <a:rPr lang="en-US" dirty="0"/>
            <a:t>STRIVING TO BE AN 8</a:t>
          </a:r>
        </a:p>
      </dgm:t>
    </dgm:pt>
    <dgm:pt modelId="{155CCDBB-D6E8-45E2-886D-57C884F9CFEC}" type="parTrans" cxnId="{C26D7CCE-B590-4D15-861E-BCD70DFA0E05}">
      <dgm:prSet/>
      <dgm:spPr/>
      <dgm:t>
        <a:bodyPr/>
        <a:lstStyle/>
        <a:p>
          <a:endParaRPr lang="en-US"/>
        </a:p>
      </dgm:t>
    </dgm:pt>
    <dgm:pt modelId="{6FE8E00D-2B61-476F-92EE-56E6C59F38D8}" type="sibTrans" cxnId="{C26D7CCE-B590-4D15-861E-BCD70DFA0E05}">
      <dgm:prSet/>
      <dgm:spPr/>
      <dgm:t>
        <a:bodyPr/>
        <a:lstStyle/>
        <a:p>
          <a:endParaRPr lang="en-US"/>
        </a:p>
      </dgm:t>
    </dgm:pt>
    <dgm:pt modelId="{4D7F71B6-EDE8-4A7E-811C-6655D46A4638}">
      <dgm:prSet phldrT="[Text]"/>
      <dgm:spPr/>
      <dgm:t>
        <a:bodyPr/>
        <a:lstStyle/>
        <a:p>
          <a:r>
            <a:rPr lang="en-US" dirty="0"/>
            <a:t>FINE TO BE A 5</a:t>
          </a:r>
        </a:p>
      </dgm:t>
    </dgm:pt>
    <dgm:pt modelId="{1276878E-C6F5-4583-BF09-9EC5764A302B}" type="parTrans" cxnId="{0683374C-6615-4F8E-931B-28DA9C637591}">
      <dgm:prSet/>
      <dgm:spPr/>
      <dgm:t>
        <a:bodyPr/>
        <a:lstStyle/>
        <a:p>
          <a:endParaRPr lang="en-US"/>
        </a:p>
      </dgm:t>
    </dgm:pt>
    <dgm:pt modelId="{C19B1B4C-BC50-4BE1-B9CE-ED49753A8556}" type="sibTrans" cxnId="{0683374C-6615-4F8E-931B-28DA9C637591}">
      <dgm:prSet/>
      <dgm:spPr/>
      <dgm:t>
        <a:bodyPr/>
        <a:lstStyle/>
        <a:p>
          <a:endParaRPr lang="en-US"/>
        </a:p>
      </dgm:t>
    </dgm:pt>
    <dgm:pt modelId="{0046FF89-627B-41FC-9246-F8CF46E63882}" type="pres">
      <dgm:prSet presAssocID="{F573173D-6DF7-42E3-9AE9-33A9AF7B353D}" presName="diagram" presStyleCnt="0">
        <dgm:presLayoutVars>
          <dgm:chPref val="1"/>
          <dgm:dir/>
          <dgm:animOne val="branch"/>
          <dgm:animLvl val="lvl"/>
          <dgm:resizeHandles/>
        </dgm:presLayoutVars>
      </dgm:prSet>
      <dgm:spPr/>
    </dgm:pt>
    <dgm:pt modelId="{EED0FE34-E1D0-4E9F-BD9C-CA2317E7ABF1}" type="pres">
      <dgm:prSet presAssocID="{0C1251DD-0BD6-4E7F-A144-C163E23ABAA5}" presName="root" presStyleCnt="0"/>
      <dgm:spPr/>
    </dgm:pt>
    <dgm:pt modelId="{F01F51F8-9C6E-4D5B-8346-99A4D486B9B7}" type="pres">
      <dgm:prSet presAssocID="{0C1251DD-0BD6-4E7F-A144-C163E23ABAA5}" presName="rootComposite" presStyleCnt="0"/>
      <dgm:spPr/>
    </dgm:pt>
    <dgm:pt modelId="{E65B177E-1540-45AF-B3A6-1C545FAE456D}" type="pres">
      <dgm:prSet presAssocID="{0C1251DD-0BD6-4E7F-A144-C163E23ABAA5}" presName="rootText" presStyleLbl="node1" presStyleIdx="0" presStyleCnt="2"/>
      <dgm:spPr/>
    </dgm:pt>
    <dgm:pt modelId="{10833D4E-B7BD-43DE-AB6A-0625BB7EB98D}" type="pres">
      <dgm:prSet presAssocID="{0C1251DD-0BD6-4E7F-A144-C163E23ABAA5}" presName="rootConnector" presStyleLbl="node1" presStyleIdx="0" presStyleCnt="2"/>
      <dgm:spPr/>
    </dgm:pt>
    <dgm:pt modelId="{6DFECF19-9B64-4A06-A471-67E648478D99}" type="pres">
      <dgm:prSet presAssocID="{0C1251DD-0BD6-4E7F-A144-C163E23ABAA5}" presName="childShape" presStyleCnt="0"/>
      <dgm:spPr/>
    </dgm:pt>
    <dgm:pt modelId="{E7B4EAE1-EF2F-493C-A77C-9B0AA469F80D}" type="pres">
      <dgm:prSet presAssocID="{5731DE20-94CD-4656-9D63-E47395B2E17A}" presName="Name13" presStyleLbl="parChTrans1D2" presStyleIdx="0" presStyleCnt="6"/>
      <dgm:spPr/>
    </dgm:pt>
    <dgm:pt modelId="{DE19A506-8B32-494A-A93C-4C83689C4F63}" type="pres">
      <dgm:prSet presAssocID="{6142CF3F-23A6-48AC-A524-AD414C9F763B}" presName="childText" presStyleLbl="bgAcc1" presStyleIdx="0" presStyleCnt="6">
        <dgm:presLayoutVars>
          <dgm:bulletEnabled val="1"/>
        </dgm:presLayoutVars>
      </dgm:prSet>
      <dgm:spPr/>
    </dgm:pt>
    <dgm:pt modelId="{9C72CE32-964D-477A-9B5C-C9FF7561A978}" type="pres">
      <dgm:prSet presAssocID="{60FEB96A-58F3-4C1B-923F-76F659C1C9FE}" presName="Name13" presStyleLbl="parChTrans1D2" presStyleIdx="1" presStyleCnt="6"/>
      <dgm:spPr/>
    </dgm:pt>
    <dgm:pt modelId="{6460761E-BEF0-4186-ABE9-D01F0FAD9E95}" type="pres">
      <dgm:prSet presAssocID="{962D5263-0BC1-421F-8DEA-20689D19614B}" presName="childText" presStyleLbl="bgAcc1" presStyleIdx="1" presStyleCnt="6">
        <dgm:presLayoutVars>
          <dgm:bulletEnabled val="1"/>
        </dgm:presLayoutVars>
      </dgm:prSet>
      <dgm:spPr/>
    </dgm:pt>
    <dgm:pt modelId="{117441C4-D896-457D-B06D-02C7BBC9CA1C}" type="pres">
      <dgm:prSet presAssocID="{155CCDBB-D6E8-45E2-886D-57C884F9CFEC}" presName="Name13" presStyleLbl="parChTrans1D2" presStyleIdx="2" presStyleCnt="6"/>
      <dgm:spPr/>
    </dgm:pt>
    <dgm:pt modelId="{28CE713B-FAC7-4C2C-8DE1-3DDD53978EAD}" type="pres">
      <dgm:prSet presAssocID="{2BFC2802-2B54-47C5-824B-01D65323F79C}" presName="childText" presStyleLbl="bgAcc1" presStyleIdx="2" presStyleCnt="6">
        <dgm:presLayoutVars>
          <dgm:bulletEnabled val="1"/>
        </dgm:presLayoutVars>
      </dgm:prSet>
      <dgm:spPr/>
    </dgm:pt>
    <dgm:pt modelId="{A0F4CD64-9B9E-442D-94C8-28E281533D43}" type="pres">
      <dgm:prSet presAssocID="{45326A1C-A811-4F70-93B2-BD3DA8178602}" presName="root" presStyleCnt="0"/>
      <dgm:spPr/>
    </dgm:pt>
    <dgm:pt modelId="{DAF8537B-0326-45EE-AF77-00EF201DB427}" type="pres">
      <dgm:prSet presAssocID="{45326A1C-A811-4F70-93B2-BD3DA8178602}" presName="rootComposite" presStyleCnt="0"/>
      <dgm:spPr/>
    </dgm:pt>
    <dgm:pt modelId="{5FBBE3C8-C614-4206-AEC5-4D31DA342C42}" type="pres">
      <dgm:prSet presAssocID="{45326A1C-A811-4F70-93B2-BD3DA8178602}" presName="rootText" presStyleLbl="node1" presStyleIdx="1" presStyleCnt="2" custLinFactNeighborX="-703" custLinFactNeighborY="-167"/>
      <dgm:spPr/>
    </dgm:pt>
    <dgm:pt modelId="{947F5FFC-F47F-4669-92D9-7AF2C83F761A}" type="pres">
      <dgm:prSet presAssocID="{45326A1C-A811-4F70-93B2-BD3DA8178602}" presName="rootConnector" presStyleLbl="node1" presStyleIdx="1" presStyleCnt="2"/>
      <dgm:spPr/>
    </dgm:pt>
    <dgm:pt modelId="{6B05A978-3A4B-4A19-B59C-C3D238426294}" type="pres">
      <dgm:prSet presAssocID="{45326A1C-A811-4F70-93B2-BD3DA8178602}" presName="childShape" presStyleCnt="0"/>
      <dgm:spPr/>
    </dgm:pt>
    <dgm:pt modelId="{2F975DC2-5DDC-44DD-8A81-D28C83723329}" type="pres">
      <dgm:prSet presAssocID="{3B13BDDF-F547-479A-B79E-110BE81CDF12}" presName="Name13" presStyleLbl="parChTrans1D2" presStyleIdx="3" presStyleCnt="6"/>
      <dgm:spPr/>
    </dgm:pt>
    <dgm:pt modelId="{E04A861C-7B17-4076-AD7B-9E8C25855899}" type="pres">
      <dgm:prSet presAssocID="{9FDD80EA-4834-4396-90E1-210EFC727905}" presName="childText" presStyleLbl="bgAcc1" presStyleIdx="3" presStyleCnt="6">
        <dgm:presLayoutVars>
          <dgm:bulletEnabled val="1"/>
        </dgm:presLayoutVars>
      </dgm:prSet>
      <dgm:spPr/>
    </dgm:pt>
    <dgm:pt modelId="{612AE9CA-630A-4711-B8C4-231009400FF0}" type="pres">
      <dgm:prSet presAssocID="{879132AC-37DF-4B73-9400-DFBEB5F61B73}" presName="Name13" presStyleLbl="parChTrans1D2" presStyleIdx="4" presStyleCnt="6"/>
      <dgm:spPr/>
    </dgm:pt>
    <dgm:pt modelId="{930D337C-B32D-4E1B-959A-7090D9089475}" type="pres">
      <dgm:prSet presAssocID="{7D96B20D-5333-47CA-81C3-739FCBAECFFE}" presName="childText" presStyleLbl="bgAcc1" presStyleIdx="4" presStyleCnt="6">
        <dgm:presLayoutVars>
          <dgm:bulletEnabled val="1"/>
        </dgm:presLayoutVars>
      </dgm:prSet>
      <dgm:spPr/>
    </dgm:pt>
    <dgm:pt modelId="{7C4D0AF5-8BE8-450C-BD62-33563AE3C601}" type="pres">
      <dgm:prSet presAssocID="{1276878E-C6F5-4583-BF09-9EC5764A302B}" presName="Name13" presStyleLbl="parChTrans1D2" presStyleIdx="5" presStyleCnt="6"/>
      <dgm:spPr/>
    </dgm:pt>
    <dgm:pt modelId="{920A6941-A8E3-449E-8722-260F98EB126C}" type="pres">
      <dgm:prSet presAssocID="{4D7F71B6-EDE8-4A7E-811C-6655D46A4638}" presName="childText" presStyleLbl="bgAcc1" presStyleIdx="5" presStyleCnt="6">
        <dgm:presLayoutVars>
          <dgm:bulletEnabled val="1"/>
        </dgm:presLayoutVars>
      </dgm:prSet>
      <dgm:spPr/>
    </dgm:pt>
  </dgm:ptLst>
  <dgm:cxnLst>
    <dgm:cxn modelId="{1017FE02-AC75-4D8C-94F2-6A6033D868F9}" type="presOf" srcId="{6142CF3F-23A6-48AC-A524-AD414C9F763B}" destId="{DE19A506-8B32-494A-A93C-4C83689C4F63}" srcOrd="0" destOrd="0" presId="urn:microsoft.com/office/officeart/2005/8/layout/hierarchy3"/>
    <dgm:cxn modelId="{E475CD07-440A-4915-ACC9-23A286B8A64F}" srcId="{F573173D-6DF7-42E3-9AE9-33A9AF7B353D}" destId="{0C1251DD-0BD6-4E7F-A144-C163E23ABAA5}" srcOrd="0" destOrd="0" parTransId="{77A0D069-2ECF-405C-83A1-3566079944EE}" sibTransId="{537C2B0B-DA14-482C-9C10-0BFC3B84FE9B}"/>
    <dgm:cxn modelId="{AD810608-ABC5-4A60-A936-91B7261E81E1}" type="presOf" srcId="{0C1251DD-0BD6-4E7F-A144-C163E23ABAA5}" destId="{10833D4E-B7BD-43DE-AB6A-0625BB7EB98D}" srcOrd="1" destOrd="0" presId="urn:microsoft.com/office/officeart/2005/8/layout/hierarchy3"/>
    <dgm:cxn modelId="{FF7FC208-D626-49CA-A968-CC24A636959C}" srcId="{F573173D-6DF7-42E3-9AE9-33A9AF7B353D}" destId="{45326A1C-A811-4F70-93B2-BD3DA8178602}" srcOrd="1" destOrd="0" parTransId="{DDD5B93F-5239-4AF3-A32E-7D34C8A1FA8D}" sibTransId="{1CB6809B-8AAB-49ED-8FA4-CAE37A77041C}"/>
    <dgm:cxn modelId="{55B3DB0A-568E-42A9-A682-9A0EA0CDE560}" srcId="{0C1251DD-0BD6-4E7F-A144-C163E23ABAA5}" destId="{962D5263-0BC1-421F-8DEA-20689D19614B}" srcOrd="1" destOrd="0" parTransId="{60FEB96A-58F3-4C1B-923F-76F659C1C9FE}" sibTransId="{6DC0065D-3C55-428A-A318-0CF2E35A2A9B}"/>
    <dgm:cxn modelId="{6CE6A013-5720-41FD-A4D4-2BD128180AEC}" type="presOf" srcId="{4D7F71B6-EDE8-4A7E-811C-6655D46A4638}" destId="{920A6941-A8E3-449E-8722-260F98EB126C}" srcOrd="0" destOrd="0" presId="urn:microsoft.com/office/officeart/2005/8/layout/hierarchy3"/>
    <dgm:cxn modelId="{D34DA429-598B-426F-ACD2-A38776400284}" type="presOf" srcId="{60FEB96A-58F3-4C1B-923F-76F659C1C9FE}" destId="{9C72CE32-964D-477A-9B5C-C9FF7561A978}" srcOrd="0" destOrd="0" presId="urn:microsoft.com/office/officeart/2005/8/layout/hierarchy3"/>
    <dgm:cxn modelId="{02BCB22C-F74C-4106-9DC4-2D6C98262E99}" type="presOf" srcId="{45326A1C-A811-4F70-93B2-BD3DA8178602}" destId="{947F5FFC-F47F-4669-92D9-7AF2C83F761A}" srcOrd="1" destOrd="0" presId="urn:microsoft.com/office/officeart/2005/8/layout/hierarchy3"/>
    <dgm:cxn modelId="{8158BB32-1C56-4EE0-87BF-F2F203C742DD}" type="presOf" srcId="{F573173D-6DF7-42E3-9AE9-33A9AF7B353D}" destId="{0046FF89-627B-41FC-9246-F8CF46E63882}" srcOrd="0" destOrd="0" presId="urn:microsoft.com/office/officeart/2005/8/layout/hierarchy3"/>
    <dgm:cxn modelId="{1F680338-BDB6-4CCE-AB75-79C3DA8895BA}" type="presOf" srcId="{962D5263-0BC1-421F-8DEA-20689D19614B}" destId="{6460761E-BEF0-4186-ABE9-D01F0FAD9E95}" srcOrd="0" destOrd="0" presId="urn:microsoft.com/office/officeart/2005/8/layout/hierarchy3"/>
    <dgm:cxn modelId="{DD2D4E39-7816-4FD6-9A02-1577A54C342E}" type="presOf" srcId="{0C1251DD-0BD6-4E7F-A144-C163E23ABAA5}" destId="{E65B177E-1540-45AF-B3A6-1C545FAE456D}" srcOrd="0" destOrd="0" presId="urn:microsoft.com/office/officeart/2005/8/layout/hierarchy3"/>
    <dgm:cxn modelId="{5C647D41-DFE0-4A49-A56B-78F0EC6DFD02}" srcId="{45326A1C-A811-4F70-93B2-BD3DA8178602}" destId="{9FDD80EA-4834-4396-90E1-210EFC727905}" srcOrd="0" destOrd="0" parTransId="{3B13BDDF-F547-479A-B79E-110BE81CDF12}" sibTransId="{F8771E20-684F-4304-B0AE-78F587899A8C}"/>
    <dgm:cxn modelId="{5CDDD261-C29B-4CB6-838F-C591728F9CF9}" type="presOf" srcId="{155CCDBB-D6E8-45E2-886D-57C884F9CFEC}" destId="{117441C4-D896-457D-B06D-02C7BBC9CA1C}" srcOrd="0" destOrd="0" presId="urn:microsoft.com/office/officeart/2005/8/layout/hierarchy3"/>
    <dgm:cxn modelId="{D0309464-6E0D-4581-9AA7-26520A6A0D40}" type="presOf" srcId="{879132AC-37DF-4B73-9400-DFBEB5F61B73}" destId="{612AE9CA-630A-4711-B8C4-231009400FF0}" srcOrd="0" destOrd="0" presId="urn:microsoft.com/office/officeart/2005/8/layout/hierarchy3"/>
    <dgm:cxn modelId="{36862069-CC0B-41BB-A02F-2BB0C1F1A0C0}" srcId="{0C1251DD-0BD6-4E7F-A144-C163E23ABAA5}" destId="{6142CF3F-23A6-48AC-A524-AD414C9F763B}" srcOrd="0" destOrd="0" parTransId="{5731DE20-94CD-4656-9D63-E47395B2E17A}" sibTransId="{B5C1F35D-22AF-4D91-AC5B-2C04954E7341}"/>
    <dgm:cxn modelId="{0683374C-6615-4F8E-931B-28DA9C637591}" srcId="{45326A1C-A811-4F70-93B2-BD3DA8178602}" destId="{4D7F71B6-EDE8-4A7E-811C-6655D46A4638}" srcOrd="2" destOrd="0" parTransId="{1276878E-C6F5-4583-BF09-9EC5764A302B}" sibTransId="{C19B1B4C-BC50-4BE1-B9CE-ED49753A8556}"/>
    <dgm:cxn modelId="{743F7A82-8BD1-4350-A275-A200B5E5A181}" type="presOf" srcId="{3B13BDDF-F547-479A-B79E-110BE81CDF12}" destId="{2F975DC2-5DDC-44DD-8A81-D28C83723329}" srcOrd="0" destOrd="0" presId="urn:microsoft.com/office/officeart/2005/8/layout/hierarchy3"/>
    <dgm:cxn modelId="{8B9AEB84-223E-4898-BC64-A1CED01D8546}" type="presOf" srcId="{45326A1C-A811-4F70-93B2-BD3DA8178602}" destId="{5FBBE3C8-C614-4206-AEC5-4D31DA342C42}" srcOrd="0" destOrd="0" presId="urn:microsoft.com/office/officeart/2005/8/layout/hierarchy3"/>
    <dgm:cxn modelId="{3584A895-452C-4626-BA34-86E00EA58D7E}" srcId="{45326A1C-A811-4F70-93B2-BD3DA8178602}" destId="{7D96B20D-5333-47CA-81C3-739FCBAECFFE}" srcOrd="1" destOrd="0" parTransId="{879132AC-37DF-4B73-9400-DFBEB5F61B73}" sibTransId="{DCDDAB0C-EEB9-479B-96EA-BC91790A010D}"/>
    <dgm:cxn modelId="{B037DCB6-013B-47A8-8EDB-494290DB0BCE}" type="presOf" srcId="{9FDD80EA-4834-4396-90E1-210EFC727905}" destId="{E04A861C-7B17-4076-AD7B-9E8C25855899}" srcOrd="0" destOrd="0" presId="urn:microsoft.com/office/officeart/2005/8/layout/hierarchy3"/>
    <dgm:cxn modelId="{26469FBB-7D7F-48E6-85FA-3E964E484727}" type="presOf" srcId="{2BFC2802-2B54-47C5-824B-01D65323F79C}" destId="{28CE713B-FAC7-4C2C-8DE1-3DDD53978EAD}" srcOrd="0" destOrd="0" presId="urn:microsoft.com/office/officeart/2005/8/layout/hierarchy3"/>
    <dgm:cxn modelId="{44CD76C6-F887-4819-851F-415BBFBBA188}" type="presOf" srcId="{7D96B20D-5333-47CA-81C3-739FCBAECFFE}" destId="{930D337C-B32D-4E1B-959A-7090D9089475}" srcOrd="0" destOrd="0" presId="urn:microsoft.com/office/officeart/2005/8/layout/hierarchy3"/>
    <dgm:cxn modelId="{C26D7CCE-B590-4D15-861E-BCD70DFA0E05}" srcId="{0C1251DD-0BD6-4E7F-A144-C163E23ABAA5}" destId="{2BFC2802-2B54-47C5-824B-01D65323F79C}" srcOrd="2" destOrd="0" parTransId="{155CCDBB-D6E8-45E2-886D-57C884F9CFEC}" sibTransId="{6FE8E00D-2B61-476F-92EE-56E6C59F38D8}"/>
    <dgm:cxn modelId="{6C2996E3-EB85-4D5E-A5D4-9814F6141607}" type="presOf" srcId="{5731DE20-94CD-4656-9D63-E47395B2E17A}" destId="{E7B4EAE1-EF2F-493C-A77C-9B0AA469F80D}" srcOrd="0" destOrd="0" presId="urn:microsoft.com/office/officeart/2005/8/layout/hierarchy3"/>
    <dgm:cxn modelId="{450BFAEC-EDD7-479B-A5C9-A4BDC4D84B97}" type="presOf" srcId="{1276878E-C6F5-4583-BF09-9EC5764A302B}" destId="{7C4D0AF5-8BE8-450C-BD62-33563AE3C601}" srcOrd="0" destOrd="0" presId="urn:microsoft.com/office/officeart/2005/8/layout/hierarchy3"/>
    <dgm:cxn modelId="{BF2AA342-9B4D-4180-9F98-717A22567E8E}" type="presParOf" srcId="{0046FF89-627B-41FC-9246-F8CF46E63882}" destId="{EED0FE34-E1D0-4E9F-BD9C-CA2317E7ABF1}" srcOrd="0" destOrd="0" presId="urn:microsoft.com/office/officeart/2005/8/layout/hierarchy3"/>
    <dgm:cxn modelId="{C114CE87-8704-4A1C-AA58-54C9BC295387}" type="presParOf" srcId="{EED0FE34-E1D0-4E9F-BD9C-CA2317E7ABF1}" destId="{F01F51F8-9C6E-4D5B-8346-99A4D486B9B7}" srcOrd="0" destOrd="0" presId="urn:microsoft.com/office/officeart/2005/8/layout/hierarchy3"/>
    <dgm:cxn modelId="{09D7A2FA-E913-41E6-BEC2-DE31621211F9}" type="presParOf" srcId="{F01F51F8-9C6E-4D5B-8346-99A4D486B9B7}" destId="{E65B177E-1540-45AF-B3A6-1C545FAE456D}" srcOrd="0" destOrd="0" presId="urn:microsoft.com/office/officeart/2005/8/layout/hierarchy3"/>
    <dgm:cxn modelId="{CF87BE6B-D535-4C11-854B-7988AC94A5FC}" type="presParOf" srcId="{F01F51F8-9C6E-4D5B-8346-99A4D486B9B7}" destId="{10833D4E-B7BD-43DE-AB6A-0625BB7EB98D}" srcOrd="1" destOrd="0" presId="urn:microsoft.com/office/officeart/2005/8/layout/hierarchy3"/>
    <dgm:cxn modelId="{F2F1CF1D-8A36-4EDF-BA33-355D4D58AF91}" type="presParOf" srcId="{EED0FE34-E1D0-4E9F-BD9C-CA2317E7ABF1}" destId="{6DFECF19-9B64-4A06-A471-67E648478D99}" srcOrd="1" destOrd="0" presId="urn:microsoft.com/office/officeart/2005/8/layout/hierarchy3"/>
    <dgm:cxn modelId="{4E6743D3-A236-43FB-8807-B1C7739D6916}" type="presParOf" srcId="{6DFECF19-9B64-4A06-A471-67E648478D99}" destId="{E7B4EAE1-EF2F-493C-A77C-9B0AA469F80D}" srcOrd="0" destOrd="0" presId="urn:microsoft.com/office/officeart/2005/8/layout/hierarchy3"/>
    <dgm:cxn modelId="{A59F8EC0-CF1A-4F7C-95BC-41FF284FC61E}" type="presParOf" srcId="{6DFECF19-9B64-4A06-A471-67E648478D99}" destId="{DE19A506-8B32-494A-A93C-4C83689C4F63}" srcOrd="1" destOrd="0" presId="urn:microsoft.com/office/officeart/2005/8/layout/hierarchy3"/>
    <dgm:cxn modelId="{F0C89BD9-2419-488B-9A22-1339246A5E2C}" type="presParOf" srcId="{6DFECF19-9B64-4A06-A471-67E648478D99}" destId="{9C72CE32-964D-477A-9B5C-C9FF7561A978}" srcOrd="2" destOrd="0" presId="urn:microsoft.com/office/officeart/2005/8/layout/hierarchy3"/>
    <dgm:cxn modelId="{ADF6B95F-51E7-4F48-A9A4-1F0AA78709F4}" type="presParOf" srcId="{6DFECF19-9B64-4A06-A471-67E648478D99}" destId="{6460761E-BEF0-4186-ABE9-D01F0FAD9E95}" srcOrd="3" destOrd="0" presId="urn:microsoft.com/office/officeart/2005/8/layout/hierarchy3"/>
    <dgm:cxn modelId="{552E104A-21B3-488C-8A93-0ADB13111B4B}" type="presParOf" srcId="{6DFECF19-9B64-4A06-A471-67E648478D99}" destId="{117441C4-D896-457D-B06D-02C7BBC9CA1C}" srcOrd="4" destOrd="0" presId="urn:microsoft.com/office/officeart/2005/8/layout/hierarchy3"/>
    <dgm:cxn modelId="{83561C63-0696-40E5-BF94-BDEDFAA76D8A}" type="presParOf" srcId="{6DFECF19-9B64-4A06-A471-67E648478D99}" destId="{28CE713B-FAC7-4C2C-8DE1-3DDD53978EAD}" srcOrd="5" destOrd="0" presId="urn:microsoft.com/office/officeart/2005/8/layout/hierarchy3"/>
    <dgm:cxn modelId="{729916D6-5EF6-4E6F-8988-BA195FF8F544}" type="presParOf" srcId="{0046FF89-627B-41FC-9246-F8CF46E63882}" destId="{A0F4CD64-9B9E-442D-94C8-28E281533D43}" srcOrd="1" destOrd="0" presId="urn:microsoft.com/office/officeart/2005/8/layout/hierarchy3"/>
    <dgm:cxn modelId="{4F50F959-3328-4C54-B4E0-53550807E4A6}" type="presParOf" srcId="{A0F4CD64-9B9E-442D-94C8-28E281533D43}" destId="{DAF8537B-0326-45EE-AF77-00EF201DB427}" srcOrd="0" destOrd="0" presId="urn:microsoft.com/office/officeart/2005/8/layout/hierarchy3"/>
    <dgm:cxn modelId="{DBC5FF6B-C86D-4888-9075-14B02E083881}" type="presParOf" srcId="{DAF8537B-0326-45EE-AF77-00EF201DB427}" destId="{5FBBE3C8-C614-4206-AEC5-4D31DA342C42}" srcOrd="0" destOrd="0" presId="urn:microsoft.com/office/officeart/2005/8/layout/hierarchy3"/>
    <dgm:cxn modelId="{927FA753-7C60-45F5-B5DA-94BDB179347F}" type="presParOf" srcId="{DAF8537B-0326-45EE-AF77-00EF201DB427}" destId="{947F5FFC-F47F-4669-92D9-7AF2C83F761A}" srcOrd="1" destOrd="0" presId="urn:microsoft.com/office/officeart/2005/8/layout/hierarchy3"/>
    <dgm:cxn modelId="{2D5F4DEE-232F-4A5E-AAB3-F42EDA8DC4F7}" type="presParOf" srcId="{A0F4CD64-9B9E-442D-94C8-28E281533D43}" destId="{6B05A978-3A4B-4A19-B59C-C3D238426294}" srcOrd="1" destOrd="0" presId="urn:microsoft.com/office/officeart/2005/8/layout/hierarchy3"/>
    <dgm:cxn modelId="{50DE665D-985E-4632-9B14-474541DA15C9}" type="presParOf" srcId="{6B05A978-3A4B-4A19-B59C-C3D238426294}" destId="{2F975DC2-5DDC-44DD-8A81-D28C83723329}" srcOrd="0" destOrd="0" presId="urn:microsoft.com/office/officeart/2005/8/layout/hierarchy3"/>
    <dgm:cxn modelId="{7F194DCB-0EE0-4D65-9FBC-91CA6B135F35}" type="presParOf" srcId="{6B05A978-3A4B-4A19-B59C-C3D238426294}" destId="{E04A861C-7B17-4076-AD7B-9E8C25855899}" srcOrd="1" destOrd="0" presId="urn:microsoft.com/office/officeart/2005/8/layout/hierarchy3"/>
    <dgm:cxn modelId="{A9654B1C-B46C-43D7-A567-DC8530201241}" type="presParOf" srcId="{6B05A978-3A4B-4A19-B59C-C3D238426294}" destId="{612AE9CA-630A-4711-B8C4-231009400FF0}" srcOrd="2" destOrd="0" presId="urn:microsoft.com/office/officeart/2005/8/layout/hierarchy3"/>
    <dgm:cxn modelId="{9505D689-5925-401B-9B38-4225B774EA02}" type="presParOf" srcId="{6B05A978-3A4B-4A19-B59C-C3D238426294}" destId="{930D337C-B32D-4E1B-959A-7090D9089475}" srcOrd="3" destOrd="0" presId="urn:microsoft.com/office/officeart/2005/8/layout/hierarchy3"/>
    <dgm:cxn modelId="{E09F8447-27D0-47CA-A975-5568C958D069}" type="presParOf" srcId="{6B05A978-3A4B-4A19-B59C-C3D238426294}" destId="{7C4D0AF5-8BE8-450C-BD62-33563AE3C601}" srcOrd="4" destOrd="0" presId="urn:microsoft.com/office/officeart/2005/8/layout/hierarchy3"/>
    <dgm:cxn modelId="{FFFA11B5-3B0C-4B59-8EDF-AB4FAEF4B829}" type="presParOf" srcId="{6B05A978-3A4B-4A19-B59C-C3D238426294}" destId="{920A6941-A8E3-449E-8722-260F98EB126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F3E98-C279-47D1-827A-373FEF34CA10}"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en-US"/>
        </a:p>
      </dgm:t>
    </dgm:pt>
    <dgm:pt modelId="{3FB07998-3DFB-4145-A118-226571E186BC}">
      <dgm:prSet phldrT="[Text]"/>
      <dgm:spPr/>
      <dgm:t>
        <a:bodyPr/>
        <a:lstStyle/>
        <a:p>
          <a:pPr>
            <a:lnSpc>
              <a:spcPct val="100000"/>
            </a:lnSpc>
            <a:spcAft>
              <a:spcPts val="0"/>
            </a:spcAft>
          </a:pPr>
          <a:r>
            <a:rPr lang="en-US" dirty="0">
              <a:latin typeface="+mj-lt"/>
            </a:rPr>
            <a:t>Workforce </a:t>
          </a:r>
        </a:p>
      </dgm:t>
    </dgm:pt>
    <dgm:pt modelId="{1CA54DAD-C6E8-4D91-A379-19D30A9DCB74}" type="parTrans" cxnId="{C364ADAC-C544-4799-95BC-BFE205D32C55}">
      <dgm:prSet/>
      <dgm:spPr/>
      <dgm:t>
        <a:bodyPr/>
        <a:lstStyle/>
        <a:p>
          <a:endParaRPr lang="en-US">
            <a:latin typeface="+mj-lt"/>
          </a:endParaRPr>
        </a:p>
      </dgm:t>
    </dgm:pt>
    <dgm:pt modelId="{9590AFFF-4D3E-4449-8FF5-F1DBACC9F1D8}" type="sibTrans" cxnId="{C364ADAC-C544-4799-95BC-BFE205D32C55}">
      <dgm:prSet/>
      <dgm:spPr/>
      <dgm:t>
        <a:bodyPr/>
        <a:lstStyle/>
        <a:p>
          <a:endParaRPr lang="en-US">
            <a:latin typeface="+mj-lt"/>
          </a:endParaRPr>
        </a:p>
      </dgm:t>
    </dgm:pt>
    <dgm:pt modelId="{388717EE-A28C-4411-A756-B3C933B6BCEA}">
      <dgm:prSet phldrT="[Text]"/>
      <dgm:spPr/>
      <dgm:t>
        <a:bodyPr/>
        <a:lstStyle/>
        <a:p>
          <a:pPr>
            <a:lnSpc>
              <a:spcPct val="100000"/>
            </a:lnSpc>
            <a:spcAft>
              <a:spcPts val="0"/>
            </a:spcAft>
          </a:pPr>
          <a:r>
            <a:rPr lang="en-US" dirty="0">
              <a:latin typeface="+mj-lt"/>
            </a:rPr>
            <a:t>Quality</a:t>
          </a:r>
        </a:p>
      </dgm:t>
    </dgm:pt>
    <dgm:pt modelId="{2A7E3A88-476C-43F6-8E97-0EA714C54505}" type="parTrans" cxnId="{E0F0E39E-4879-46B4-A94F-0AE305B21B5F}">
      <dgm:prSet/>
      <dgm:spPr/>
      <dgm:t>
        <a:bodyPr/>
        <a:lstStyle/>
        <a:p>
          <a:endParaRPr lang="en-US">
            <a:latin typeface="+mj-lt"/>
          </a:endParaRPr>
        </a:p>
      </dgm:t>
    </dgm:pt>
    <dgm:pt modelId="{2B10CB38-3C74-4B41-BCD3-B43FE139AAED}" type="sibTrans" cxnId="{E0F0E39E-4879-46B4-A94F-0AE305B21B5F}">
      <dgm:prSet/>
      <dgm:spPr/>
      <dgm:t>
        <a:bodyPr/>
        <a:lstStyle/>
        <a:p>
          <a:endParaRPr lang="en-US">
            <a:latin typeface="+mj-lt"/>
          </a:endParaRPr>
        </a:p>
      </dgm:t>
    </dgm:pt>
    <dgm:pt modelId="{BA8DFF2A-613B-4856-8457-799240CA3CBB}">
      <dgm:prSet phldrT="[Text]"/>
      <dgm:spPr/>
      <dgm:t>
        <a:bodyPr/>
        <a:lstStyle/>
        <a:p>
          <a:r>
            <a:rPr lang="en-US" dirty="0">
              <a:latin typeface="+mj-lt"/>
            </a:rPr>
            <a:t>Productivity</a:t>
          </a:r>
        </a:p>
      </dgm:t>
    </dgm:pt>
    <dgm:pt modelId="{2FF18F4A-4AD5-4386-8B22-B0628B9601FC}" type="parTrans" cxnId="{FD52215D-5A0B-40C1-862A-2DC8A517DCA3}">
      <dgm:prSet/>
      <dgm:spPr/>
      <dgm:t>
        <a:bodyPr/>
        <a:lstStyle/>
        <a:p>
          <a:endParaRPr lang="en-US">
            <a:latin typeface="+mj-lt"/>
          </a:endParaRPr>
        </a:p>
      </dgm:t>
    </dgm:pt>
    <dgm:pt modelId="{6FBE8B1F-5880-4CF3-A4E5-BDD05488C88A}" type="sibTrans" cxnId="{FD52215D-5A0B-40C1-862A-2DC8A517DCA3}">
      <dgm:prSet/>
      <dgm:spPr/>
      <dgm:t>
        <a:bodyPr/>
        <a:lstStyle/>
        <a:p>
          <a:endParaRPr lang="en-US">
            <a:latin typeface="+mj-lt"/>
          </a:endParaRPr>
        </a:p>
      </dgm:t>
    </dgm:pt>
    <dgm:pt modelId="{570609EF-4A89-4B3C-8E71-A9EB25FBE601}">
      <dgm:prSet phldrT="[Text]"/>
      <dgm:spPr/>
      <dgm:t>
        <a:bodyPr/>
        <a:lstStyle/>
        <a:p>
          <a:r>
            <a:rPr lang="en-US" dirty="0">
              <a:latin typeface="+mj-lt"/>
            </a:rPr>
            <a:t>Competitiveness</a:t>
          </a:r>
        </a:p>
      </dgm:t>
    </dgm:pt>
    <dgm:pt modelId="{42380EAD-6E9A-4891-9C57-1BCD5C5E9011}" type="parTrans" cxnId="{0C368966-E906-43D0-ADC4-5961145E1585}">
      <dgm:prSet/>
      <dgm:spPr/>
      <dgm:t>
        <a:bodyPr/>
        <a:lstStyle/>
        <a:p>
          <a:endParaRPr lang="en-US">
            <a:latin typeface="+mj-lt"/>
          </a:endParaRPr>
        </a:p>
      </dgm:t>
    </dgm:pt>
    <dgm:pt modelId="{357133D0-5554-4B13-A866-F338B24D5EE6}" type="sibTrans" cxnId="{0C368966-E906-43D0-ADC4-5961145E1585}">
      <dgm:prSet/>
      <dgm:spPr/>
      <dgm:t>
        <a:bodyPr/>
        <a:lstStyle/>
        <a:p>
          <a:endParaRPr lang="en-US">
            <a:latin typeface="+mj-lt"/>
          </a:endParaRPr>
        </a:p>
      </dgm:t>
    </dgm:pt>
    <dgm:pt modelId="{9E9CCF12-F7F2-495A-88AE-47EEFBC5AF11}">
      <dgm:prSet phldrT="[Text]"/>
      <dgm:spPr/>
      <dgm:t>
        <a:bodyPr/>
        <a:lstStyle/>
        <a:p>
          <a:r>
            <a:rPr lang="en-US" dirty="0">
              <a:latin typeface="+mj-lt"/>
            </a:rPr>
            <a:t>Value vs. Price</a:t>
          </a:r>
        </a:p>
      </dgm:t>
    </dgm:pt>
    <dgm:pt modelId="{5D4B9E15-249C-4878-8D27-E3606F5D51B4}" type="parTrans" cxnId="{E50C76D0-7080-4852-A679-3EA97A636C5B}">
      <dgm:prSet/>
      <dgm:spPr/>
      <dgm:t>
        <a:bodyPr/>
        <a:lstStyle/>
        <a:p>
          <a:endParaRPr lang="en-US">
            <a:latin typeface="+mj-lt"/>
          </a:endParaRPr>
        </a:p>
      </dgm:t>
    </dgm:pt>
    <dgm:pt modelId="{3B7152A9-64B2-489D-AE0A-C5C93E0CAB35}" type="sibTrans" cxnId="{E50C76D0-7080-4852-A679-3EA97A636C5B}">
      <dgm:prSet/>
      <dgm:spPr/>
      <dgm:t>
        <a:bodyPr/>
        <a:lstStyle/>
        <a:p>
          <a:endParaRPr lang="en-US">
            <a:latin typeface="+mj-lt"/>
          </a:endParaRPr>
        </a:p>
      </dgm:t>
    </dgm:pt>
    <dgm:pt modelId="{18C975DC-32BF-4FEE-9A8D-E654866AB66F}" type="pres">
      <dgm:prSet presAssocID="{C9BF3E98-C279-47D1-827A-373FEF34CA10}" presName="diagram" presStyleCnt="0">
        <dgm:presLayoutVars>
          <dgm:chMax val="1"/>
          <dgm:dir/>
          <dgm:animLvl val="ctr"/>
          <dgm:resizeHandles val="exact"/>
        </dgm:presLayoutVars>
      </dgm:prSet>
      <dgm:spPr/>
    </dgm:pt>
    <dgm:pt modelId="{070A5190-ED8E-484A-8338-C96FC182717A}" type="pres">
      <dgm:prSet presAssocID="{C9BF3E98-C279-47D1-827A-373FEF34CA10}" presName="matrix" presStyleCnt="0"/>
      <dgm:spPr/>
    </dgm:pt>
    <dgm:pt modelId="{4E85587C-46DD-438B-B408-8E11E1766E96}" type="pres">
      <dgm:prSet presAssocID="{C9BF3E98-C279-47D1-827A-373FEF34CA10}" presName="tile1" presStyleLbl="node1" presStyleIdx="0" presStyleCnt="4"/>
      <dgm:spPr/>
    </dgm:pt>
    <dgm:pt modelId="{0F9B73FB-5FF0-4EB7-8E8A-F5F59647CB43}" type="pres">
      <dgm:prSet presAssocID="{C9BF3E98-C279-47D1-827A-373FEF34CA10}" presName="tile1text" presStyleLbl="node1" presStyleIdx="0" presStyleCnt="4">
        <dgm:presLayoutVars>
          <dgm:chMax val="0"/>
          <dgm:chPref val="0"/>
          <dgm:bulletEnabled val="1"/>
        </dgm:presLayoutVars>
      </dgm:prSet>
      <dgm:spPr/>
    </dgm:pt>
    <dgm:pt modelId="{42EB059D-5C07-4C93-9C75-3B9FCC7F1E5D}" type="pres">
      <dgm:prSet presAssocID="{C9BF3E98-C279-47D1-827A-373FEF34CA10}" presName="tile2" presStyleLbl="node1" presStyleIdx="1" presStyleCnt="4"/>
      <dgm:spPr/>
    </dgm:pt>
    <dgm:pt modelId="{7D36BDFF-8EF8-4DA0-9FAB-51350B7CF03F}" type="pres">
      <dgm:prSet presAssocID="{C9BF3E98-C279-47D1-827A-373FEF34CA10}" presName="tile2text" presStyleLbl="node1" presStyleIdx="1" presStyleCnt="4">
        <dgm:presLayoutVars>
          <dgm:chMax val="0"/>
          <dgm:chPref val="0"/>
          <dgm:bulletEnabled val="1"/>
        </dgm:presLayoutVars>
      </dgm:prSet>
      <dgm:spPr/>
    </dgm:pt>
    <dgm:pt modelId="{03B5AFD6-B9E3-4199-AF4E-61C04316D597}" type="pres">
      <dgm:prSet presAssocID="{C9BF3E98-C279-47D1-827A-373FEF34CA10}" presName="tile3" presStyleLbl="node1" presStyleIdx="2" presStyleCnt="4"/>
      <dgm:spPr/>
    </dgm:pt>
    <dgm:pt modelId="{B9CC419E-D9E5-4828-9FDE-EC5C8AE855A5}" type="pres">
      <dgm:prSet presAssocID="{C9BF3E98-C279-47D1-827A-373FEF34CA10}" presName="tile3text" presStyleLbl="node1" presStyleIdx="2" presStyleCnt="4">
        <dgm:presLayoutVars>
          <dgm:chMax val="0"/>
          <dgm:chPref val="0"/>
          <dgm:bulletEnabled val="1"/>
        </dgm:presLayoutVars>
      </dgm:prSet>
      <dgm:spPr/>
    </dgm:pt>
    <dgm:pt modelId="{D2AD9610-A5A5-4910-8551-1CB7149BA158}" type="pres">
      <dgm:prSet presAssocID="{C9BF3E98-C279-47D1-827A-373FEF34CA10}" presName="tile4" presStyleLbl="node1" presStyleIdx="3" presStyleCnt="4"/>
      <dgm:spPr/>
    </dgm:pt>
    <dgm:pt modelId="{65AC372C-4C59-45A0-B2F3-FC2EC51E2CED}" type="pres">
      <dgm:prSet presAssocID="{C9BF3E98-C279-47D1-827A-373FEF34CA10}" presName="tile4text" presStyleLbl="node1" presStyleIdx="3" presStyleCnt="4">
        <dgm:presLayoutVars>
          <dgm:chMax val="0"/>
          <dgm:chPref val="0"/>
          <dgm:bulletEnabled val="1"/>
        </dgm:presLayoutVars>
      </dgm:prSet>
      <dgm:spPr/>
    </dgm:pt>
    <dgm:pt modelId="{47FBF86B-1800-4450-A3B6-6E2C0393C002}" type="pres">
      <dgm:prSet presAssocID="{C9BF3E98-C279-47D1-827A-373FEF34CA10}" presName="centerTile" presStyleLbl="fgShp" presStyleIdx="0" presStyleCnt="1" custScaleX="129630" custScaleY="138758">
        <dgm:presLayoutVars>
          <dgm:chMax val="0"/>
          <dgm:chPref val="0"/>
        </dgm:presLayoutVars>
      </dgm:prSet>
      <dgm:spPr/>
    </dgm:pt>
  </dgm:ptLst>
  <dgm:cxnLst>
    <dgm:cxn modelId="{DC199E03-68BA-42EA-9A8D-630332C785CF}" type="presOf" srcId="{9E9CCF12-F7F2-495A-88AE-47EEFBC5AF11}" destId="{65AC372C-4C59-45A0-B2F3-FC2EC51E2CED}" srcOrd="1" destOrd="0" presId="urn:microsoft.com/office/officeart/2005/8/layout/matrix1"/>
    <dgm:cxn modelId="{DF38143A-FCB6-4014-8DAE-3A6AD47733C0}" type="presOf" srcId="{C9BF3E98-C279-47D1-827A-373FEF34CA10}" destId="{18C975DC-32BF-4FEE-9A8D-E654866AB66F}" srcOrd="0" destOrd="0" presId="urn:microsoft.com/office/officeart/2005/8/layout/matrix1"/>
    <dgm:cxn modelId="{FD52215D-5A0B-40C1-862A-2DC8A517DCA3}" srcId="{3FB07998-3DFB-4145-A118-226571E186BC}" destId="{BA8DFF2A-613B-4856-8457-799240CA3CBB}" srcOrd="1" destOrd="0" parTransId="{2FF18F4A-4AD5-4386-8B22-B0628B9601FC}" sibTransId="{6FBE8B1F-5880-4CF3-A4E5-BDD05488C88A}"/>
    <dgm:cxn modelId="{0C368966-E906-43D0-ADC4-5961145E1585}" srcId="{3FB07998-3DFB-4145-A118-226571E186BC}" destId="{570609EF-4A89-4B3C-8E71-A9EB25FBE601}" srcOrd="2" destOrd="0" parTransId="{42380EAD-6E9A-4891-9C57-1BCD5C5E9011}" sibTransId="{357133D0-5554-4B13-A866-F338B24D5EE6}"/>
    <dgm:cxn modelId="{29B91F6C-2007-4902-B32C-B166A8E26A68}" type="presOf" srcId="{388717EE-A28C-4411-A756-B3C933B6BCEA}" destId="{0F9B73FB-5FF0-4EB7-8E8A-F5F59647CB43}" srcOrd="1" destOrd="0" presId="urn:microsoft.com/office/officeart/2005/8/layout/matrix1"/>
    <dgm:cxn modelId="{6D3DF16D-AA86-4328-99CD-EEA337327A76}" type="presOf" srcId="{9E9CCF12-F7F2-495A-88AE-47EEFBC5AF11}" destId="{D2AD9610-A5A5-4910-8551-1CB7149BA158}" srcOrd="0" destOrd="0" presId="urn:microsoft.com/office/officeart/2005/8/layout/matrix1"/>
    <dgm:cxn modelId="{009AB480-FACB-4F85-848C-C30B7900C2DB}" type="presOf" srcId="{388717EE-A28C-4411-A756-B3C933B6BCEA}" destId="{4E85587C-46DD-438B-B408-8E11E1766E96}" srcOrd="0" destOrd="0" presId="urn:microsoft.com/office/officeart/2005/8/layout/matrix1"/>
    <dgm:cxn modelId="{CCC74D86-1234-4F2B-AE0C-123C3A62B6FA}" type="presOf" srcId="{BA8DFF2A-613B-4856-8457-799240CA3CBB}" destId="{42EB059D-5C07-4C93-9C75-3B9FCC7F1E5D}" srcOrd="0" destOrd="0" presId="urn:microsoft.com/office/officeart/2005/8/layout/matrix1"/>
    <dgm:cxn modelId="{E0F0E39E-4879-46B4-A94F-0AE305B21B5F}" srcId="{3FB07998-3DFB-4145-A118-226571E186BC}" destId="{388717EE-A28C-4411-A756-B3C933B6BCEA}" srcOrd="0" destOrd="0" parTransId="{2A7E3A88-476C-43F6-8E97-0EA714C54505}" sibTransId="{2B10CB38-3C74-4B41-BCD3-B43FE139AAED}"/>
    <dgm:cxn modelId="{51BA9AAA-426D-4816-A94E-5FC38F27EC2C}" type="presOf" srcId="{570609EF-4A89-4B3C-8E71-A9EB25FBE601}" destId="{03B5AFD6-B9E3-4199-AF4E-61C04316D597}" srcOrd="0" destOrd="0" presId="urn:microsoft.com/office/officeart/2005/8/layout/matrix1"/>
    <dgm:cxn modelId="{C364ADAC-C544-4799-95BC-BFE205D32C55}" srcId="{C9BF3E98-C279-47D1-827A-373FEF34CA10}" destId="{3FB07998-3DFB-4145-A118-226571E186BC}" srcOrd="0" destOrd="0" parTransId="{1CA54DAD-C6E8-4D91-A379-19D30A9DCB74}" sibTransId="{9590AFFF-4D3E-4449-8FF5-F1DBACC9F1D8}"/>
    <dgm:cxn modelId="{AB22FCB1-58B6-4202-A8BB-1534DA93CC59}" type="presOf" srcId="{570609EF-4A89-4B3C-8E71-A9EB25FBE601}" destId="{B9CC419E-D9E5-4828-9FDE-EC5C8AE855A5}" srcOrd="1" destOrd="0" presId="urn:microsoft.com/office/officeart/2005/8/layout/matrix1"/>
    <dgm:cxn modelId="{E50C76D0-7080-4852-A679-3EA97A636C5B}" srcId="{3FB07998-3DFB-4145-A118-226571E186BC}" destId="{9E9CCF12-F7F2-495A-88AE-47EEFBC5AF11}" srcOrd="3" destOrd="0" parTransId="{5D4B9E15-249C-4878-8D27-E3606F5D51B4}" sibTransId="{3B7152A9-64B2-489D-AE0A-C5C93E0CAB35}"/>
    <dgm:cxn modelId="{49C73EF6-3345-4E08-B8A3-1E94027DA6BC}" type="presOf" srcId="{BA8DFF2A-613B-4856-8457-799240CA3CBB}" destId="{7D36BDFF-8EF8-4DA0-9FAB-51350B7CF03F}" srcOrd="1" destOrd="0" presId="urn:microsoft.com/office/officeart/2005/8/layout/matrix1"/>
    <dgm:cxn modelId="{4B9651FD-CBD7-4745-892D-6F14560C7D89}" type="presOf" srcId="{3FB07998-3DFB-4145-A118-226571E186BC}" destId="{47FBF86B-1800-4450-A3B6-6E2C0393C002}" srcOrd="0" destOrd="0" presId="urn:microsoft.com/office/officeart/2005/8/layout/matrix1"/>
    <dgm:cxn modelId="{49EABB60-D639-454D-B7EA-399D5F2323A2}" type="presParOf" srcId="{18C975DC-32BF-4FEE-9A8D-E654866AB66F}" destId="{070A5190-ED8E-484A-8338-C96FC182717A}" srcOrd="0" destOrd="0" presId="urn:microsoft.com/office/officeart/2005/8/layout/matrix1"/>
    <dgm:cxn modelId="{15429CB9-3FCF-4E54-9A39-D3DE3FF867BB}" type="presParOf" srcId="{070A5190-ED8E-484A-8338-C96FC182717A}" destId="{4E85587C-46DD-438B-B408-8E11E1766E96}" srcOrd="0" destOrd="0" presId="urn:microsoft.com/office/officeart/2005/8/layout/matrix1"/>
    <dgm:cxn modelId="{ABB8A806-6F54-4EFC-94E5-AAC9C444392A}" type="presParOf" srcId="{070A5190-ED8E-484A-8338-C96FC182717A}" destId="{0F9B73FB-5FF0-4EB7-8E8A-F5F59647CB43}" srcOrd="1" destOrd="0" presId="urn:microsoft.com/office/officeart/2005/8/layout/matrix1"/>
    <dgm:cxn modelId="{E6336332-CF79-4A7B-B3A8-CB277804176A}" type="presParOf" srcId="{070A5190-ED8E-484A-8338-C96FC182717A}" destId="{42EB059D-5C07-4C93-9C75-3B9FCC7F1E5D}" srcOrd="2" destOrd="0" presId="urn:microsoft.com/office/officeart/2005/8/layout/matrix1"/>
    <dgm:cxn modelId="{4F52F247-B975-484B-A216-D03CF320805B}" type="presParOf" srcId="{070A5190-ED8E-484A-8338-C96FC182717A}" destId="{7D36BDFF-8EF8-4DA0-9FAB-51350B7CF03F}" srcOrd="3" destOrd="0" presId="urn:microsoft.com/office/officeart/2005/8/layout/matrix1"/>
    <dgm:cxn modelId="{FCA18230-4309-4DD2-B42E-34618DD6A0A1}" type="presParOf" srcId="{070A5190-ED8E-484A-8338-C96FC182717A}" destId="{03B5AFD6-B9E3-4199-AF4E-61C04316D597}" srcOrd="4" destOrd="0" presId="urn:microsoft.com/office/officeart/2005/8/layout/matrix1"/>
    <dgm:cxn modelId="{B14B8AF9-97FC-4E80-B50F-B96AA47006DE}" type="presParOf" srcId="{070A5190-ED8E-484A-8338-C96FC182717A}" destId="{B9CC419E-D9E5-4828-9FDE-EC5C8AE855A5}" srcOrd="5" destOrd="0" presId="urn:microsoft.com/office/officeart/2005/8/layout/matrix1"/>
    <dgm:cxn modelId="{56266827-FF90-4F00-81BF-7D9DB3DB4E05}" type="presParOf" srcId="{070A5190-ED8E-484A-8338-C96FC182717A}" destId="{D2AD9610-A5A5-4910-8551-1CB7149BA158}" srcOrd="6" destOrd="0" presId="urn:microsoft.com/office/officeart/2005/8/layout/matrix1"/>
    <dgm:cxn modelId="{0FB39E7D-B4B1-4045-A77D-51E8FB9ECEF7}" type="presParOf" srcId="{070A5190-ED8E-484A-8338-C96FC182717A}" destId="{65AC372C-4C59-45A0-B2F3-FC2EC51E2CED}" srcOrd="7" destOrd="0" presId="urn:microsoft.com/office/officeart/2005/8/layout/matrix1"/>
    <dgm:cxn modelId="{48E3E62D-6A13-4670-8C89-E674A0AC8A82}" type="presParOf" srcId="{18C975DC-32BF-4FEE-9A8D-E654866AB66F}" destId="{47FBF86B-1800-4450-A3B6-6E2C0393C00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1BA4B5-40FA-4A80-A883-D1CB2129E012}" type="doc">
      <dgm:prSet loTypeId="urn:microsoft.com/office/officeart/2005/8/layout/pyramid2" loCatId="pyramid" qsTypeId="urn:microsoft.com/office/officeart/2005/8/quickstyle/simple1#4" qsCatId="simple" csTypeId="urn:microsoft.com/office/officeart/2005/8/colors/accent1_2#2" csCatId="accent1" phldr="1"/>
      <dgm:spPr/>
    </dgm:pt>
    <dgm:pt modelId="{6CFEEF68-BCAF-47A8-88B8-7DBECA1C64B7}">
      <dgm:prSet phldrT="[Text]"/>
      <dgm:spPr/>
      <dgm:t>
        <a:bodyPr/>
        <a:lstStyle/>
        <a:p>
          <a:r>
            <a:rPr lang="en-US" dirty="0"/>
            <a:t>TOP PERFORMERS</a:t>
          </a:r>
        </a:p>
        <a:p>
          <a:r>
            <a:rPr lang="en-US" dirty="0"/>
            <a:t>20%</a:t>
          </a:r>
        </a:p>
      </dgm:t>
    </dgm:pt>
    <dgm:pt modelId="{1489E550-316E-43D7-B2E3-DDCD006F70B2}" type="parTrans" cxnId="{04FD40EB-3A26-4DBF-B945-1A58D6A71D6F}">
      <dgm:prSet/>
      <dgm:spPr/>
      <dgm:t>
        <a:bodyPr/>
        <a:lstStyle/>
        <a:p>
          <a:endParaRPr lang="en-US"/>
        </a:p>
      </dgm:t>
    </dgm:pt>
    <dgm:pt modelId="{FF8A28AA-2042-406D-A4BE-33F3F0F1EA8B}" type="sibTrans" cxnId="{04FD40EB-3A26-4DBF-B945-1A58D6A71D6F}">
      <dgm:prSet/>
      <dgm:spPr/>
      <dgm:t>
        <a:bodyPr/>
        <a:lstStyle/>
        <a:p>
          <a:endParaRPr lang="en-US"/>
        </a:p>
      </dgm:t>
    </dgm:pt>
    <dgm:pt modelId="{6B60A9C3-9D39-4940-9DAF-1EAAAF7290CC}">
      <dgm:prSet phldrT="[Text]"/>
      <dgm:spPr/>
      <dgm:t>
        <a:bodyPr/>
        <a:lstStyle/>
        <a:p>
          <a:r>
            <a:rPr lang="en-US" b="1" dirty="0">
              <a:solidFill>
                <a:srgbClr val="FF0000"/>
              </a:solidFill>
            </a:rPr>
            <a:t>STANDARD PERFORMERS</a:t>
          </a:r>
        </a:p>
        <a:p>
          <a:r>
            <a:rPr lang="en-US" b="1" dirty="0">
              <a:solidFill>
                <a:srgbClr val="FF0000"/>
              </a:solidFill>
            </a:rPr>
            <a:t>60%</a:t>
          </a:r>
        </a:p>
      </dgm:t>
    </dgm:pt>
    <dgm:pt modelId="{3A4C671F-FD0C-4D0F-B891-B4F8157F2487}" type="parTrans" cxnId="{30C24C7B-2B9B-4832-ACBB-69DF0EF5F8F2}">
      <dgm:prSet/>
      <dgm:spPr/>
      <dgm:t>
        <a:bodyPr/>
        <a:lstStyle/>
        <a:p>
          <a:endParaRPr lang="en-US"/>
        </a:p>
      </dgm:t>
    </dgm:pt>
    <dgm:pt modelId="{F34D9EA7-5AFF-4870-B6A0-ADB7CE00B90F}" type="sibTrans" cxnId="{30C24C7B-2B9B-4832-ACBB-69DF0EF5F8F2}">
      <dgm:prSet/>
      <dgm:spPr/>
      <dgm:t>
        <a:bodyPr/>
        <a:lstStyle/>
        <a:p>
          <a:endParaRPr lang="en-US"/>
        </a:p>
      </dgm:t>
    </dgm:pt>
    <dgm:pt modelId="{DED8BAC4-C889-42D8-8E57-229AC32E09C6}">
      <dgm:prSet phldrT="[Text]"/>
      <dgm:spPr/>
      <dgm:t>
        <a:bodyPr/>
        <a:lstStyle/>
        <a:p>
          <a:r>
            <a:rPr lang="en-US" dirty="0"/>
            <a:t>FILL IN GUYS</a:t>
          </a:r>
        </a:p>
        <a:p>
          <a:r>
            <a:rPr lang="en-US" dirty="0"/>
            <a:t>20%</a:t>
          </a:r>
        </a:p>
      </dgm:t>
    </dgm:pt>
    <dgm:pt modelId="{6366674E-FAB1-43DF-8FB1-284B5C80068A}" type="parTrans" cxnId="{33766575-7485-4C4A-9DFB-0CECD651247F}">
      <dgm:prSet/>
      <dgm:spPr/>
      <dgm:t>
        <a:bodyPr/>
        <a:lstStyle/>
        <a:p>
          <a:endParaRPr lang="en-US"/>
        </a:p>
      </dgm:t>
    </dgm:pt>
    <dgm:pt modelId="{CE4A1095-BB86-4143-93F3-DA3E9E896F07}" type="sibTrans" cxnId="{33766575-7485-4C4A-9DFB-0CECD651247F}">
      <dgm:prSet/>
      <dgm:spPr/>
      <dgm:t>
        <a:bodyPr/>
        <a:lstStyle/>
        <a:p>
          <a:endParaRPr lang="en-US"/>
        </a:p>
      </dgm:t>
    </dgm:pt>
    <dgm:pt modelId="{1CB989A3-7431-41DC-BE05-1CFE3F5E9073}" type="pres">
      <dgm:prSet presAssocID="{C51BA4B5-40FA-4A80-A883-D1CB2129E012}" presName="compositeShape" presStyleCnt="0">
        <dgm:presLayoutVars>
          <dgm:dir/>
          <dgm:resizeHandles/>
        </dgm:presLayoutVars>
      </dgm:prSet>
      <dgm:spPr/>
    </dgm:pt>
    <dgm:pt modelId="{F72824A7-1E6D-4312-8E1C-4E6BC6DF4BA4}" type="pres">
      <dgm:prSet presAssocID="{C51BA4B5-40FA-4A80-A883-D1CB2129E012}" presName="pyramid" presStyleLbl="node1" presStyleIdx="0" presStyleCnt="1"/>
      <dgm:spPr/>
    </dgm:pt>
    <dgm:pt modelId="{B13D0A82-B57E-4E29-B44C-3B5111B95E93}" type="pres">
      <dgm:prSet presAssocID="{C51BA4B5-40FA-4A80-A883-D1CB2129E012}" presName="theList" presStyleCnt="0"/>
      <dgm:spPr/>
    </dgm:pt>
    <dgm:pt modelId="{68B8BF2F-468A-44E1-8FF9-D74C9349D2E5}" type="pres">
      <dgm:prSet presAssocID="{6CFEEF68-BCAF-47A8-88B8-7DBECA1C64B7}" presName="aNode" presStyleLbl="fgAcc1" presStyleIdx="0" presStyleCnt="3">
        <dgm:presLayoutVars>
          <dgm:bulletEnabled val="1"/>
        </dgm:presLayoutVars>
      </dgm:prSet>
      <dgm:spPr/>
    </dgm:pt>
    <dgm:pt modelId="{B785A256-38A2-4D65-A29E-2A48BB615017}" type="pres">
      <dgm:prSet presAssocID="{6CFEEF68-BCAF-47A8-88B8-7DBECA1C64B7}" presName="aSpace" presStyleCnt="0"/>
      <dgm:spPr/>
    </dgm:pt>
    <dgm:pt modelId="{6692A0CA-50FB-43A7-B5E9-02672848B163}" type="pres">
      <dgm:prSet presAssocID="{6B60A9C3-9D39-4940-9DAF-1EAAAF7290CC}" presName="aNode" presStyleLbl="fgAcc1" presStyleIdx="1" presStyleCnt="3">
        <dgm:presLayoutVars>
          <dgm:bulletEnabled val="1"/>
        </dgm:presLayoutVars>
      </dgm:prSet>
      <dgm:spPr/>
    </dgm:pt>
    <dgm:pt modelId="{5A499AC4-CE69-4C4B-9DEC-6E77828AD1D0}" type="pres">
      <dgm:prSet presAssocID="{6B60A9C3-9D39-4940-9DAF-1EAAAF7290CC}" presName="aSpace" presStyleCnt="0"/>
      <dgm:spPr/>
    </dgm:pt>
    <dgm:pt modelId="{E59C1081-8E3C-4B77-AFEF-510A8863BA31}" type="pres">
      <dgm:prSet presAssocID="{DED8BAC4-C889-42D8-8E57-229AC32E09C6}" presName="aNode" presStyleLbl="fgAcc1" presStyleIdx="2" presStyleCnt="3">
        <dgm:presLayoutVars>
          <dgm:bulletEnabled val="1"/>
        </dgm:presLayoutVars>
      </dgm:prSet>
      <dgm:spPr/>
    </dgm:pt>
    <dgm:pt modelId="{562AB1D3-9A69-4D8C-B0C6-FF6DFDC6B859}" type="pres">
      <dgm:prSet presAssocID="{DED8BAC4-C889-42D8-8E57-229AC32E09C6}" presName="aSpace" presStyleCnt="0"/>
      <dgm:spPr/>
    </dgm:pt>
  </dgm:ptLst>
  <dgm:cxnLst>
    <dgm:cxn modelId="{481C810F-C095-4B3C-9EAB-D4E2C54D4600}" type="presOf" srcId="{DED8BAC4-C889-42D8-8E57-229AC32E09C6}" destId="{E59C1081-8E3C-4B77-AFEF-510A8863BA31}" srcOrd="0" destOrd="0" presId="urn:microsoft.com/office/officeart/2005/8/layout/pyramid2"/>
    <dgm:cxn modelId="{33766575-7485-4C4A-9DFB-0CECD651247F}" srcId="{C51BA4B5-40FA-4A80-A883-D1CB2129E012}" destId="{DED8BAC4-C889-42D8-8E57-229AC32E09C6}" srcOrd="2" destOrd="0" parTransId="{6366674E-FAB1-43DF-8FB1-284B5C80068A}" sibTransId="{CE4A1095-BB86-4143-93F3-DA3E9E896F07}"/>
    <dgm:cxn modelId="{30C24C7B-2B9B-4832-ACBB-69DF0EF5F8F2}" srcId="{C51BA4B5-40FA-4A80-A883-D1CB2129E012}" destId="{6B60A9C3-9D39-4940-9DAF-1EAAAF7290CC}" srcOrd="1" destOrd="0" parTransId="{3A4C671F-FD0C-4D0F-B891-B4F8157F2487}" sibTransId="{F34D9EA7-5AFF-4870-B6A0-ADB7CE00B90F}"/>
    <dgm:cxn modelId="{215FF3BE-DD91-452D-B1EB-C6506D9B5606}" type="presOf" srcId="{C51BA4B5-40FA-4A80-A883-D1CB2129E012}" destId="{1CB989A3-7431-41DC-BE05-1CFE3F5E9073}" srcOrd="0" destOrd="0" presId="urn:microsoft.com/office/officeart/2005/8/layout/pyramid2"/>
    <dgm:cxn modelId="{04FD40EB-3A26-4DBF-B945-1A58D6A71D6F}" srcId="{C51BA4B5-40FA-4A80-A883-D1CB2129E012}" destId="{6CFEEF68-BCAF-47A8-88B8-7DBECA1C64B7}" srcOrd="0" destOrd="0" parTransId="{1489E550-316E-43D7-B2E3-DDCD006F70B2}" sibTransId="{FF8A28AA-2042-406D-A4BE-33F3F0F1EA8B}"/>
    <dgm:cxn modelId="{311FF8EB-6F56-4B05-A95F-64E06EF7AF55}" type="presOf" srcId="{6B60A9C3-9D39-4940-9DAF-1EAAAF7290CC}" destId="{6692A0CA-50FB-43A7-B5E9-02672848B163}" srcOrd="0" destOrd="0" presId="urn:microsoft.com/office/officeart/2005/8/layout/pyramid2"/>
    <dgm:cxn modelId="{9C85DBED-876C-43F6-A1DF-56D134FA6F13}" type="presOf" srcId="{6CFEEF68-BCAF-47A8-88B8-7DBECA1C64B7}" destId="{68B8BF2F-468A-44E1-8FF9-D74C9349D2E5}" srcOrd="0" destOrd="0" presId="urn:microsoft.com/office/officeart/2005/8/layout/pyramid2"/>
    <dgm:cxn modelId="{B003D3CD-34EA-4330-9085-737C64A32DC0}" type="presParOf" srcId="{1CB989A3-7431-41DC-BE05-1CFE3F5E9073}" destId="{F72824A7-1E6D-4312-8E1C-4E6BC6DF4BA4}" srcOrd="0" destOrd="0" presId="urn:microsoft.com/office/officeart/2005/8/layout/pyramid2"/>
    <dgm:cxn modelId="{4FC75864-A8C4-4893-925C-708477E7F19F}" type="presParOf" srcId="{1CB989A3-7431-41DC-BE05-1CFE3F5E9073}" destId="{B13D0A82-B57E-4E29-B44C-3B5111B95E93}" srcOrd="1" destOrd="0" presId="urn:microsoft.com/office/officeart/2005/8/layout/pyramid2"/>
    <dgm:cxn modelId="{E1ECF7AA-8E7B-4A1F-9AD3-779C540F3420}" type="presParOf" srcId="{B13D0A82-B57E-4E29-B44C-3B5111B95E93}" destId="{68B8BF2F-468A-44E1-8FF9-D74C9349D2E5}" srcOrd="0" destOrd="0" presId="urn:microsoft.com/office/officeart/2005/8/layout/pyramid2"/>
    <dgm:cxn modelId="{E8D6568B-E9C2-4AC7-9F36-3D32FC6F9224}" type="presParOf" srcId="{B13D0A82-B57E-4E29-B44C-3B5111B95E93}" destId="{B785A256-38A2-4D65-A29E-2A48BB615017}" srcOrd="1" destOrd="0" presId="urn:microsoft.com/office/officeart/2005/8/layout/pyramid2"/>
    <dgm:cxn modelId="{CF632918-B968-4810-A7DB-9813C329182A}" type="presParOf" srcId="{B13D0A82-B57E-4E29-B44C-3B5111B95E93}" destId="{6692A0CA-50FB-43A7-B5E9-02672848B163}" srcOrd="2" destOrd="0" presId="urn:microsoft.com/office/officeart/2005/8/layout/pyramid2"/>
    <dgm:cxn modelId="{0961654A-D128-43A5-9079-C13B8BC2146F}" type="presParOf" srcId="{B13D0A82-B57E-4E29-B44C-3B5111B95E93}" destId="{5A499AC4-CE69-4C4B-9DEC-6E77828AD1D0}" srcOrd="3" destOrd="0" presId="urn:microsoft.com/office/officeart/2005/8/layout/pyramid2"/>
    <dgm:cxn modelId="{D4F795E2-1FFE-4C41-8880-FB7759EAE5CC}" type="presParOf" srcId="{B13D0A82-B57E-4E29-B44C-3B5111B95E93}" destId="{E59C1081-8E3C-4B77-AFEF-510A8863BA31}" srcOrd="4" destOrd="0" presId="urn:microsoft.com/office/officeart/2005/8/layout/pyramid2"/>
    <dgm:cxn modelId="{69B0A4D9-3BF8-41F0-8B8E-1F9C00570D39}" type="presParOf" srcId="{B13D0A82-B57E-4E29-B44C-3B5111B95E93}" destId="{562AB1D3-9A69-4D8C-B0C6-FF6DFDC6B85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13DEC-6016-4FEA-81DA-349307D032F8}">
      <dsp:nvSpPr>
        <dsp:cNvPr id="0" name=""/>
        <dsp:cNvSpPr/>
      </dsp:nvSpPr>
      <dsp:spPr>
        <a:xfrm>
          <a:off x="4697635" y="182553"/>
          <a:ext cx="1665307"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DEVELOP</a:t>
          </a:r>
          <a:endParaRPr lang="en-US" sz="1800" kern="1200" dirty="0"/>
        </a:p>
      </dsp:txBody>
      <dsp:txXfrm>
        <a:off x="4697635" y="182553"/>
        <a:ext cx="1665307" cy="1119113"/>
      </dsp:txXfrm>
    </dsp:sp>
    <dsp:sp modelId="{983E14AE-C2CF-4B87-952E-850549C60151}">
      <dsp:nvSpPr>
        <dsp:cNvPr id="0" name=""/>
        <dsp:cNvSpPr/>
      </dsp:nvSpPr>
      <dsp:spPr>
        <a:xfrm>
          <a:off x="2195024" y="60300"/>
          <a:ext cx="4198725" cy="4198725"/>
        </a:xfrm>
        <a:prstGeom prst="circularArrow">
          <a:avLst>
            <a:gd name="adj1" fmla="val 5197"/>
            <a:gd name="adj2" fmla="val 335716"/>
            <a:gd name="adj3" fmla="val 21185247"/>
            <a:gd name="adj4" fmla="val 19954612"/>
            <a:gd name="adj5" fmla="val 6064"/>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F01A4-C060-4E90-A360-D7DCFA4F1343}">
      <dsp:nvSpPr>
        <dsp:cNvPr id="0" name=""/>
        <dsp:cNvSpPr/>
      </dsp:nvSpPr>
      <dsp:spPr>
        <a:xfrm>
          <a:off x="5147838" y="2116836"/>
          <a:ext cx="183579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MENTOR</a:t>
          </a:r>
          <a:endParaRPr lang="en-US" sz="1800" kern="1200" dirty="0"/>
        </a:p>
      </dsp:txBody>
      <dsp:txXfrm>
        <a:off x="5147838" y="2116836"/>
        <a:ext cx="1835793" cy="1119113"/>
      </dsp:txXfrm>
    </dsp:sp>
    <dsp:sp modelId="{9320D55A-A8BE-4CD9-BA44-CD6174DC1B18}">
      <dsp:nvSpPr>
        <dsp:cNvPr id="0" name=""/>
        <dsp:cNvSpPr/>
      </dsp:nvSpPr>
      <dsp:spPr>
        <a:xfrm>
          <a:off x="2564047" y="-63481"/>
          <a:ext cx="4198725" cy="4198725"/>
        </a:xfrm>
        <a:prstGeom prst="circularArrow">
          <a:avLst>
            <a:gd name="adj1" fmla="val 5197"/>
            <a:gd name="adj2" fmla="val 335716"/>
            <a:gd name="adj3" fmla="val 3669591"/>
            <a:gd name="adj4" fmla="val 2252670"/>
            <a:gd name="adj5" fmla="val 6064"/>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01871-941D-4949-824D-EA9C8DC53E1D}">
      <dsp:nvSpPr>
        <dsp:cNvPr id="0" name=""/>
        <dsp:cNvSpPr/>
      </dsp:nvSpPr>
      <dsp:spPr>
        <a:xfrm>
          <a:off x="3558729" y="3404103"/>
          <a:ext cx="1470469"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EMPOWER</a:t>
          </a:r>
          <a:endParaRPr lang="en-US" sz="1600" kern="1200" dirty="0"/>
        </a:p>
      </dsp:txBody>
      <dsp:txXfrm>
        <a:off x="3558729" y="3404103"/>
        <a:ext cx="1470469" cy="1119113"/>
      </dsp:txXfrm>
    </dsp:sp>
    <dsp:sp modelId="{BD00DD4D-2A86-4C93-B295-F3970AE96D34}">
      <dsp:nvSpPr>
        <dsp:cNvPr id="0" name=""/>
        <dsp:cNvSpPr/>
      </dsp:nvSpPr>
      <dsp:spPr>
        <a:xfrm>
          <a:off x="1836282" y="-63481"/>
          <a:ext cx="4198725" cy="4198725"/>
        </a:xfrm>
        <a:prstGeom prst="circularArrow">
          <a:avLst>
            <a:gd name="adj1" fmla="val 5197"/>
            <a:gd name="adj2" fmla="val 335716"/>
            <a:gd name="adj3" fmla="val 8211613"/>
            <a:gd name="adj4" fmla="val 6794692"/>
            <a:gd name="adj5" fmla="val 6064"/>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16FFB-40D5-4051-9C05-74F5B3F3D3EA}">
      <dsp:nvSpPr>
        <dsp:cNvPr id="0" name=""/>
        <dsp:cNvSpPr/>
      </dsp:nvSpPr>
      <dsp:spPr>
        <a:xfrm>
          <a:off x="1245968" y="2116836"/>
          <a:ext cx="2552450"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t>KNOWLEDGE TRANSFER &amp; SUCCESSION</a:t>
          </a:r>
        </a:p>
      </dsp:txBody>
      <dsp:txXfrm>
        <a:off x="1245968" y="2116836"/>
        <a:ext cx="2552450" cy="1119113"/>
      </dsp:txXfrm>
    </dsp:sp>
    <dsp:sp modelId="{077D6968-15F4-421B-9A2A-7D37C18EC51F}">
      <dsp:nvSpPr>
        <dsp:cNvPr id="0" name=""/>
        <dsp:cNvSpPr/>
      </dsp:nvSpPr>
      <dsp:spPr>
        <a:xfrm>
          <a:off x="2194601" y="1346"/>
          <a:ext cx="4198725" cy="4198725"/>
        </a:xfrm>
        <a:prstGeom prst="circularArrow">
          <a:avLst>
            <a:gd name="adj1" fmla="val 5197"/>
            <a:gd name="adj2" fmla="val 335716"/>
            <a:gd name="adj3" fmla="val 12298747"/>
            <a:gd name="adj4" fmla="val 10770241"/>
            <a:gd name="adj5" fmla="val 6064"/>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99C5C-8394-443B-9658-617C54890059}">
      <dsp:nvSpPr>
        <dsp:cNvPr id="0" name=""/>
        <dsp:cNvSpPr/>
      </dsp:nvSpPr>
      <dsp:spPr>
        <a:xfrm>
          <a:off x="2639393" y="33994"/>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RECRUIT</a:t>
          </a:r>
        </a:p>
      </dsp:txBody>
      <dsp:txXfrm>
        <a:off x="2639393" y="33994"/>
        <a:ext cx="1119113" cy="1119113"/>
      </dsp:txXfrm>
    </dsp:sp>
    <dsp:sp modelId="{021AAC5A-58A2-45A9-973E-DD1ECE8D042A}">
      <dsp:nvSpPr>
        <dsp:cNvPr id="0" name=""/>
        <dsp:cNvSpPr/>
      </dsp:nvSpPr>
      <dsp:spPr>
        <a:xfrm>
          <a:off x="2143454" y="15903"/>
          <a:ext cx="4198725" cy="4198725"/>
        </a:xfrm>
        <a:prstGeom prst="circularArrow">
          <a:avLst>
            <a:gd name="adj1" fmla="val 5197"/>
            <a:gd name="adj2" fmla="val 335716"/>
            <a:gd name="adj3" fmla="val 16712139"/>
            <a:gd name="adj4" fmla="val 15295903"/>
            <a:gd name="adj5" fmla="val 6064"/>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177E-1540-45AF-B3A6-1C545FAE456D}">
      <dsp:nvSpPr>
        <dsp:cNvPr id="0" name=""/>
        <dsp:cNvSpPr/>
      </dsp:nvSpPr>
      <dsp:spPr>
        <a:xfrm>
          <a:off x="1972009" y="1147"/>
          <a:ext cx="1904702" cy="95235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2"/>
              </a:solidFill>
            </a:rPr>
            <a:t>GROWTH</a:t>
          </a:r>
        </a:p>
      </dsp:txBody>
      <dsp:txXfrm>
        <a:off x="1999902" y="29040"/>
        <a:ext cx="1848916" cy="896565"/>
      </dsp:txXfrm>
    </dsp:sp>
    <dsp:sp modelId="{E7B4EAE1-EF2F-493C-A77C-9B0AA469F80D}">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19A506-8B32-494A-A93C-4C83689C4F63}">
      <dsp:nvSpPr>
        <dsp:cNvPr id="0" name=""/>
        <dsp:cNvSpPr/>
      </dsp:nvSpPr>
      <dsp:spPr>
        <a:xfrm>
          <a:off x="2352950" y="1191586"/>
          <a:ext cx="1523761" cy="95235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 HAVE LEARNING</a:t>
          </a:r>
        </a:p>
        <a:p>
          <a:pPr marL="0" lvl="0" indent="0" algn="ctr" defTabSz="622300">
            <a:lnSpc>
              <a:spcPct val="90000"/>
            </a:lnSpc>
            <a:spcBef>
              <a:spcPct val="0"/>
            </a:spcBef>
            <a:spcAft>
              <a:spcPct val="35000"/>
            </a:spcAft>
            <a:buNone/>
          </a:pPr>
          <a:r>
            <a:rPr lang="en-US" sz="1400" kern="1200" dirty="0"/>
            <a:t>POTENTIAL</a:t>
          </a:r>
        </a:p>
      </dsp:txBody>
      <dsp:txXfrm>
        <a:off x="2380843" y="1219479"/>
        <a:ext cx="1467975" cy="896565"/>
      </dsp:txXfrm>
    </dsp:sp>
    <dsp:sp modelId="{9C72CE32-964D-477A-9B5C-C9FF7561A978}">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0761E-BEF0-4186-ABE9-D01F0FAD9E95}">
      <dsp:nvSpPr>
        <dsp:cNvPr id="0" name=""/>
        <dsp:cNvSpPr/>
      </dsp:nvSpPr>
      <dsp:spPr>
        <a:xfrm>
          <a:off x="2352950" y="2382025"/>
          <a:ext cx="1523761" cy="95235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OTHERS HAVE UNLIMITED</a:t>
          </a:r>
        </a:p>
        <a:p>
          <a:pPr marL="0" lvl="0" indent="0" algn="ctr" defTabSz="622300">
            <a:lnSpc>
              <a:spcPct val="90000"/>
            </a:lnSpc>
            <a:spcBef>
              <a:spcPct val="0"/>
            </a:spcBef>
            <a:spcAft>
              <a:spcPct val="35000"/>
            </a:spcAft>
            <a:buNone/>
          </a:pPr>
          <a:r>
            <a:rPr lang="en-US" sz="1400" kern="1200" dirty="0"/>
            <a:t>UPSIDE</a:t>
          </a:r>
        </a:p>
      </dsp:txBody>
      <dsp:txXfrm>
        <a:off x="2380843" y="2409918"/>
        <a:ext cx="1467975" cy="896565"/>
      </dsp:txXfrm>
    </dsp:sp>
    <dsp:sp modelId="{117441C4-D896-457D-B06D-02C7BBC9CA1C}">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E713B-FAC7-4C2C-8DE1-3DDD53978EAD}">
      <dsp:nvSpPr>
        <dsp:cNvPr id="0" name=""/>
        <dsp:cNvSpPr/>
      </dsp:nvSpPr>
      <dsp:spPr>
        <a:xfrm>
          <a:off x="2352950" y="3572464"/>
          <a:ext cx="1523761" cy="95235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STRIVING TO BE AN 8</a:t>
          </a:r>
        </a:p>
      </dsp:txBody>
      <dsp:txXfrm>
        <a:off x="2380843" y="3600357"/>
        <a:ext cx="1467975" cy="896565"/>
      </dsp:txXfrm>
    </dsp:sp>
    <dsp:sp modelId="{5FBBE3C8-C614-4206-AEC5-4D31DA342C42}">
      <dsp:nvSpPr>
        <dsp:cNvPr id="0" name=""/>
        <dsp:cNvSpPr/>
      </dsp:nvSpPr>
      <dsp:spPr>
        <a:xfrm>
          <a:off x="4339497" y="0"/>
          <a:ext cx="1904702" cy="95235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2"/>
              </a:solidFill>
            </a:rPr>
            <a:t>FIXED</a:t>
          </a:r>
        </a:p>
      </dsp:txBody>
      <dsp:txXfrm>
        <a:off x="4367390" y="27893"/>
        <a:ext cx="1848916" cy="896565"/>
      </dsp:txXfrm>
    </dsp:sp>
    <dsp:sp modelId="{2F975DC2-5DDC-44DD-8A81-D28C83723329}">
      <dsp:nvSpPr>
        <dsp:cNvPr id="0" name=""/>
        <dsp:cNvSpPr/>
      </dsp:nvSpPr>
      <dsp:spPr>
        <a:xfrm>
          <a:off x="4529967" y="952351"/>
          <a:ext cx="203860" cy="715410"/>
        </a:xfrm>
        <a:custGeom>
          <a:avLst/>
          <a:gdLst/>
          <a:ahLst/>
          <a:cxnLst/>
          <a:rect l="0" t="0" r="0" b="0"/>
          <a:pathLst>
            <a:path>
              <a:moveTo>
                <a:pt x="0" y="0"/>
              </a:moveTo>
              <a:lnTo>
                <a:pt x="0" y="715410"/>
              </a:lnTo>
              <a:lnTo>
                <a:pt x="203860" y="71541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4A861C-7B17-4076-AD7B-9E8C25855899}">
      <dsp:nvSpPr>
        <dsp:cNvPr id="0" name=""/>
        <dsp:cNvSpPr/>
      </dsp:nvSpPr>
      <dsp:spPr>
        <a:xfrm>
          <a:off x="4733828" y="1191586"/>
          <a:ext cx="1523761" cy="95235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 AM WHAT I AM</a:t>
          </a:r>
        </a:p>
      </dsp:txBody>
      <dsp:txXfrm>
        <a:off x="4761721" y="1219479"/>
        <a:ext cx="1467975" cy="896565"/>
      </dsp:txXfrm>
    </dsp:sp>
    <dsp:sp modelId="{612AE9CA-630A-4711-B8C4-231009400FF0}">
      <dsp:nvSpPr>
        <dsp:cNvPr id="0" name=""/>
        <dsp:cNvSpPr/>
      </dsp:nvSpPr>
      <dsp:spPr>
        <a:xfrm>
          <a:off x="4529967" y="952351"/>
          <a:ext cx="203860" cy="1905849"/>
        </a:xfrm>
        <a:custGeom>
          <a:avLst/>
          <a:gdLst/>
          <a:ahLst/>
          <a:cxnLst/>
          <a:rect l="0" t="0" r="0" b="0"/>
          <a:pathLst>
            <a:path>
              <a:moveTo>
                <a:pt x="0" y="0"/>
              </a:moveTo>
              <a:lnTo>
                <a:pt x="0" y="1905849"/>
              </a:lnTo>
              <a:lnTo>
                <a:pt x="203860" y="190584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D337C-B32D-4E1B-959A-7090D9089475}">
      <dsp:nvSpPr>
        <dsp:cNvPr id="0" name=""/>
        <dsp:cNvSpPr/>
      </dsp:nvSpPr>
      <dsp:spPr>
        <a:xfrm>
          <a:off x="4733828" y="2382025"/>
          <a:ext cx="1523761" cy="95235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OTHERS ARE WHAT THEY ARE</a:t>
          </a:r>
        </a:p>
      </dsp:txBody>
      <dsp:txXfrm>
        <a:off x="4761721" y="2409918"/>
        <a:ext cx="1467975" cy="896565"/>
      </dsp:txXfrm>
    </dsp:sp>
    <dsp:sp modelId="{7C4D0AF5-8BE8-450C-BD62-33563AE3C601}">
      <dsp:nvSpPr>
        <dsp:cNvPr id="0" name=""/>
        <dsp:cNvSpPr/>
      </dsp:nvSpPr>
      <dsp:spPr>
        <a:xfrm>
          <a:off x="4529967" y="952351"/>
          <a:ext cx="203860" cy="3096288"/>
        </a:xfrm>
        <a:custGeom>
          <a:avLst/>
          <a:gdLst/>
          <a:ahLst/>
          <a:cxnLst/>
          <a:rect l="0" t="0" r="0" b="0"/>
          <a:pathLst>
            <a:path>
              <a:moveTo>
                <a:pt x="0" y="0"/>
              </a:moveTo>
              <a:lnTo>
                <a:pt x="0" y="3096288"/>
              </a:lnTo>
              <a:lnTo>
                <a:pt x="203860" y="309628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A6941-A8E3-449E-8722-260F98EB126C}">
      <dsp:nvSpPr>
        <dsp:cNvPr id="0" name=""/>
        <dsp:cNvSpPr/>
      </dsp:nvSpPr>
      <dsp:spPr>
        <a:xfrm>
          <a:off x="4733828" y="3572464"/>
          <a:ext cx="1523761" cy="95235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FINE TO BE A 5</a:t>
          </a:r>
        </a:p>
      </dsp:txBody>
      <dsp:txXfrm>
        <a:off x="4761721" y="3600357"/>
        <a:ext cx="1467975" cy="896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5587C-46DD-438B-B408-8E11E1766E96}">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100000"/>
            </a:lnSpc>
            <a:spcBef>
              <a:spcPct val="0"/>
            </a:spcBef>
            <a:spcAft>
              <a:spcPts val="0"/>
            </a:spcAft>
            <a:buNone/>
          </a:pPr>
          <a:r>
            <a:rPr lang="en-US" sz="3400" kern="1200" dirty="0">
              <a:latin typeface="+mj-lt"/>
            </a:rPr>
            <a:t>Quality</a:t>
          </a:r>
        </a:p>
      </dsp:txBody>
      <dsp:txXfrm rot="5400000">
        <a:off x="0" y="0"/>
        <a:ext cx="4114800" cy="1697235"/>
      </dsp:txXfrm>
    </dsp:sp>
    <dsp:sp modelId="{42EB059D-5C07-4C93-9C75-3B9FCC7F1E5D}">
      <dsp:nvSpPr>
        <dsp:cNvPr id="0" name=""/>
        <dsp:cNvSpPr/>
      </dsp:nvSpPr>
      <dsp:spPr>
        <a:xfrm>
          <a:off x="4114800" y="0"/>
          <a:ext cx="4114800" cy="2262981"/>
        </a:xfrm>
        <a:prstGeom prst="round1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mj-lt"/>
            </a:rPr>
            <a:t>Productivity</a:t>
          </a:r>
        </a:p>
      </dsp:txBody>
      <dsp:txXfrm>
        <a:off x="4114800" y="0"/>
        <a:ext cx="4114800" cy="1697235"/>
      </dsp:txXfrm>
    </dsp:sp>
    <dsp:sp modelId="{03B5AFD6-B9E3-4199-AF4E-61C04316D597}">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mj-lt"/>
            </a:rPr>
            <a:t>Competitiveness</a:t>
          </a:r>
        </a:p>
      </dsp:txBody>
      <dsp:txXfrm rot="10800000">
        <a:off x="0" y="2828726"/>
        <a:ext cx="4114800" cy="1697235"/>
      </dsp:txXfrm>
    </dsp:sp>
    <dsp:sp modelId="{D2AD9610-A5A5-4910-8551-1CB7149BA158}">
      <dsp:nvSpPr>
        <dsp:cNvPr id="0" name=""/>
        <dsp:cNvSpPr/>
      </dsp:nvSpPr>
      <dsp:spPr>
        <a:xfrm rot="5400000">
          <a:off x="5040709" y="1337071"/>
          <a:ext cx="2262981" cy="4114800"/>
        </a:xfrm>
        <a:prstGeom prst="round1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mj-lt"/>
            </a:rPr>
            <a:t>Value vs. Price</a:t>
          </a:r>
        </a:p>
      </dsp:txBody>
      <dsp:txXfrm rot="-5400000">
        <a:off x="4114800" y="2828726"/>
        <a:ext cx="4114800" cy="1697235"/>
      </dsp:txXfrm>
    </dsp:sp>
    <dsp:sp modelId="{47FBF86B-1800-4450-A3B6-6E2C0393C002}">
      <dsp:nvSpPr>
        <dsp:cNvPr id="0" name=""/>
        <dsp:cNvSpPr/>
      </dsp:nvSpPr>
      <dsp:spPr>
        <a:xfrm>
          <a:off x="2514595" y="1477964"/>
          <a:ext cx="3200409" cy="1570033"/>
        </a:xfrm>
        <a:prstGeom prst="roundRect">
          <a:avLst/>
        </a:prstGeom>
        <a:solidFill>
          <a:schemeClr val="accent1">
            <a:tint val="60000"/>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100000"/>
            </a:lnSpc>
            <a:spcBef>
              <a:spcPct val="0"/>
            </a:spcBef>
            <a:spcAft>
              <a:spcPts val="0"/>
            </a:spcAft>
            <a:buNone/>
          </a:pPr>
          <a:r>
            <a:rPr lang="en-US" sz="3400" kern="1200" dirty="0">
              <a:latin typeface="+mj-lt"/>
            </a:rPr>
            <a:t>Workforce </a:t>
          </a:r>
        </a:p>
      </dsp:txBody>
      <dsp:txXfrm>
        <a:off x="2591238" y="1554607"/>
        <a:ext cx="3047123" cy="1416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24A7-1E6D-4312-8E1C-4E6BC6DF4BA4}">
      <dsp:nvSpPr>
        <dsp:cNvPr id="0" name=""/>
        <dsp:cNvSpPr/>
      </dsp:nvSpPr>
      <dsp:spPr>
        <a:xfrm>
          <a:off x="1596389" y="0"/>
          <a:ext cx="4114800" cy="4114800"/>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8BF2F-468A-44E1-8FF9-D74C9349D2E5}">
      <dsp:nvSpPr>
        <dsp:cNvPr id="0" name=""/>
        <dsp:cNvSpPr/>
      </dsp:nvSpPr>
      <dsp:spPr>
        <a:xfrm>
          <a:off x="3653789" y="413690"/>
          <a:ext cx="2674620" cy="974050"/>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TOP PERFORMERS</a:t>
          </a:r>
        </a:p>
        <a:p>
          <a:pPr marL="0" lvl="0" indent="0" algn="ctr" defTabSz="711200">
            <a:lnSpc>
              <a:spcPct val="90000"/>
            </a:lnSpc>
            <a:spcBef>
              <a:spcPct val="0"/>
            </a:spcBef>
            <a:spcAft>
              <a:spcPct val="35000"/>
            </a:spcAft>
            <a:buNone/>
          </a:pPr>
          <a:r>
            <a:rPr lang="en-US" sz="1600" kern="1200" dirty="0"/>
            <a:t>20%</a:t>
          </a:r>
        </a:p>
      </dsp:txBody>
      <dsp:txXfrm>
        <a:off x="3701338" y="461239"/>
        <a:ext cx="2579522" cy="878952"/>
      </dsp:txXfrm>
    </dsp:sp>
    <dsp:sp modelId="{6692A0CA-50FB-43A7-B5E9-02672848B163}">
      <dsp:nvSpPr>
        <dsp:cNvPr id="0" name=""/>
        <dsp:cNvSpPr/>
      </dsp:nvSpPr>
      <dsp:spPr>
        <a:xfrm>
          <a:off x="3653789" y="1509496"/>
          <a:ext cx="2674620" cy="974050"/>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STANDARD PERFORMERS</a:t>
          </a:r>
        </a:p>
        <a:p>
          <a:pPr marL="0" lvl="0" indent="0" algn="ctr" defTabSz="711200">
            <a:lnSpc>
              <a:spcPct val="90000"/>
            </a:lnSpc>
            <a:spcBef>
              <a:spcPct val="0"/>
            </a:spcBef>
            <a:spcAft>
              <a:spcPct val="35000"/>
            </a:spcAft>
            <a:buNone/>
          </a:pPr>
          <a:r>
            <a:rPr lang="en-US" sz="1600" b="1" kern="1200" dirty="0">
              <a:solidFill>
                <a:srgbClr val="FF0000"/>
              </a:solidFill>
            </a:rPr>
            <a:t>60%</a:t>
          </a:r>
        </a:p>
      </dsp:txBody>
      <dsp:txXfrm>
        <a:off x="3701338" y="1557045"/>
        <a:ext cx="2579522" cy="878952"/>
      </dsp:txXfrm>
    </dsp:sp>
    <dsp:sp modelId="{E59C1081-8E3C-4B77-AFEF-510A8863BA31}">
      <dsp:nvSpPr>
        <dsp:cNvPr id="0" name=""/>
        <dsp:cNvSpPr/>
      </dsp:nvSpPr>
      <dsp:spPr>
        <a:xfrm>
          <a:off x="3653789" y="2605303"/>
          <a:ext cx="2674620" cy="974050"/>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FILL IN GUYS</a:t>
          </a:r>
        </a:p>
        <a:p>
          <a:pPr marL="0" lvl="0" indent="0" algn="ctr" defTabSz="711200">
            <a:lnSpc>
              <a:spcPct val="90000"/>
            </a:lnSpc>
            <a:spcBef>
              <a:spcPct val="0"/>
            </a:spcBef>
            <a:spcAft>
              <a:spcPct val="35000"/>
            </a:spcAft>
            <a:buNone/>
          </a:pPr>
          <a:r>
            <a:rPr lang="en-US" sz="1600" kern="1200" dirty="0"/>
            <a:t>20%</a:t>
          </a:r>
        </a:p>
      </dsp:txBody>
      <dsp:txXfrm>
        <a:off x="3701338" y="2652852"/>
        <a:ext cx="2579522" cy="87895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dirty="0"/>
          </a:p>
        </p:txBody>
      </p:sp>
      <p:sp>
        <p:nvSpPr>
          <p:cNvPr id="5120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dirty="0"/>
          </a:p>
        </p:txBody>
      </p:sp>
      <p:sp>
        <p:nvSpPr>
          <p:cNvPr id="5120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dirty="0"/>
          </a:p>
        </p:txBody>
      </p:sp>
      <p:sp>
        <p:nvSpPr>
          <p:cNvPr id="5120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1D694E85-698E-4467-98D0-73BB7A069F5A}" type="slidenum">
              <a:rPr lang="en-US"/>
              <a:pPr>
                <a:defRPr/>
              </a:pPr>
              <a:t>‹#›</a:t>
            </a:fld>
            <a:endParaRPr lang="en-US" dirty="0"/>
          </a:p>
        </p:txBody>
      </p:sp>
    </p:spTree>
    <p:extLst>
      <p:ext uri="{BB962C8B-B14F-4D97-AF65-F5344CB8AC3E}">
        <p14:creationId xmlns:p14="http://schemas.microsoft.com/office/powerpoint/2010/main" val="4009234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dirty="0"/>
          </a:p>
        </p:txBody>
      </p:sp>
      <p:sp>
        <p:nvSpPr>
          <p:cNvPr id="4915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dirty="0"/>
          </a:p>
        </p:txBody>
      </p:sp>
      <p:sp>
        <p:nvSpPr>
          <p:cNvPr id="4915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0D6F0BD-E8B9-4DD0-8715-20D1E323095E}" type="slidenum">
              <a:rPr lang="en-US"/>
              <a:pPr>
                <a:defRPr/>
              </a:pPr>
              <a:t>‹#›</a:t>
            </a:fld>
            <a:endParaRPr lang="en-US" dirty="0"/>
          </a:p>
        </p:txBody>
      </p:sp>
    </p:spTree>
    <p:extLst>
      <p:ext uri="{BB962C8B-B14F-4D97-AF65-F5344CB8AC3E}">
        <p14:creationId xmlns:p14="http://schemas.microsoft.com/office/powerpoint/2010/main" val="3939160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E879B9A-AD34-4BC7-ADDF-9DA3FCD37CAA}" type="slidenum">
              <a:rPr lang="en-US" smtClean="0"/>
              <a:pPr/>
              <a:t>1</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460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A581CBD-7511-41AD-A26C-9DA3E0D9D79F}"/>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DE9B5A2-AD47-4BD5-9E36-F93E0679A6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rPr>
              <a:t>Note: This slide replaces “Challenges for Union Construction,” in which all four quadrants (workforce quality, workforce productivity, etc.) were separate bullets, and does a better job of breaking out how superior talent can make union construction more competitive.</a:t>
            </a:r>
          </a:p>
          <a:p>
            <a:endParaRPr lang="en-US" altLang="en-US" i="1">
              <a:latin typeface="Arial" panose="020B0604020202020204" pitchFamily="34" charset="0"/>
            </a:endParaRPr>
          </a:p>
          <a:p>
            <a:r>
              <a:rPr lang="en-US" altLang="en-US">
                <a:latin typeface="Arial" panose="020B0604020202020204" pitchFamily="34" charset="0"/>
              </a:rPr>
              <a:t>This is where we need to focus, and the workforce we have is at the center of it. Making our workforce unbeatably superior is critical if there’s even going to be a future, and that starts with making the best choices in apprentices.</a:t>
            </a:r>
          </a:p>
          <a:p>
            <a:endParaRPr lang="en-US" altLang="en-US">
              <a:latin typeface="Arial" panose="020B0604020202020204" pitchFamily="34" charset="0"/>
            </a:endParaRPr>
          </a:p>
          <a:p>
            <a:r>
              <a:rPr lang="en-US" altLang="en-US">
                <a:latin typeface="Arial" panose="020B0604020202020204" pitchFamily="34" charset="0"/>
              </a:rPr>
              <a:t>TRANSITION:</a:t>
            </a:r>
          </a:p>
          <a:p>
            <a:r>
              <a:rPr lang="en-US" altLang="en-US">
                <a:latin typeface="Arial" panose="020B0604020202020204" pitchFamily="34" charset="0"/>
              </a:rPr>
              <a:t>And we’re honestly trying to make the best choices, but we have some bad habits that make us our own worst enemies. Let’s call them the five deadly sins.</a:t>
            </a:r>
          </a:p>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E87C6F39-BC65-4DC4-98C5-E8AFBE2E4C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E7CB68-0ECA-4151-B49D-C6207B786690}" type="slidenum">
              <a:rPr lang="en-US" altLang="en-US">
                <a:solidFill>
                  <a:srgbClr val="000000"/>
                </a:solidFill>
              </a:rPr>
              <a:pPr/>
              <a:t>25</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66" eaLnBrk="0" hangingPunct="0">
              <a:defRPr>
                <a:solidFill>
                  <a:schemeClr val="tx1"/>
                </a:solidFill>
                <a:latin typeface="Arial" charset="0"/>
              </a:defRPr>
            </a:lvl1pPr>
            <a:lvl2pPr marL="743742" indent="-286055" defTabSz="931266" eaLnBrk="0" hangingPunct="0">
              <a:defRPr>
                <a:solidFill>
                  <a:schemeClr val="tx1"/>
                </a:solidFill>
                <a:latin typeface="Arial" charset="0"/>
              </a:defRPr>
            </a:lvl2pPr>
            <a:lvl3pPr marL="1144218" indent="-228844" defTabSz="931266" eaLnBrk="0" hangingPunct="0">
              <a:defRPr>
                <a:solidFill>
                  <a:schemeClr val="tx1"/>
                </a:solidFill>
                <a:latin typeface="Arial" charset="0"/>
              </a:defRPr>
            </a:lvl3pPr>
            <a:lvl4pPr marL="1601905" indent="-228844" defTabSz="931266" eaLnBrk="0" hangingPunct="0">
              <a:defRPr>
                <a:solidFill>
                  <a:schemeClr val="tx1"/>
                </a:solidFill>
                <a:latin typeface="Arial" charset="0"/>
              </a:defRPr>
            </a:lvl4pPr>
            <a:lvl5pPr marL="2059593" indent="-228844" defTabSz="931266" eaLnBrk="0" hangingPunct="0">
              <a:defRPr>
                <a:solidFill>
                  <a:schemeClr val="tx1"/>
                </a:solidFill>
                <a:latin typeface="Arial" charset="0"/>
              </a:defRPr>
            </a:lvl5pPr>
            <a:lvl6pPr marL="2517280" indent="-228844" defTabSz="931266" eaLnBrk="0" fontAlgn="base" hangingPunct="0">
              <a:spcBef>
                <a:spcPct val="0"/>
              </a:spcBef>
              <a:spcAft>
                <a:spcPct val="0"/>
              </a:spcAft>
              <a:defRPr>
                <a:solidFill>
                  <a:schemeClr val="tx1"/>
                </a:solidFill>
                <a:latin typeface="Arial" charset="0"/>
              </a:defRPr>
            </a:lvl6pPr>
            <a:lvl7pPr marL="2974966" indent="-228844" defTabSz="931266" eaLnBrk="0" fontAlgn="base" hangingPunct="0">
              <a:spcBef>
                <a:spcPct val="0"/>
              </a:spcBef>
              <a:spcAft>
                <a:spcPct val="0"/>
              </a:spcAft>
              <a:defRPr>
                <a:solidFill>
                  <a:schemeClr val="tx1"/>
                </a:solidFill>
                <a:latin typeface="Arial" charset="0"/>
              </a:defRPr>
            </a:lvl7pPr>
            <a:lvl8pPr marL="3432654" indent="-228844" defTabSz="931266" eaLnBrk="0" fontAlgn="base" hangingPunct="0">
              <a:spcBef>
                <a:spcPct val="0"/>
              </a:spcBef>
              <a:spcAft>
                <a:spcPct val="0"/>
              </a:spcAft>
              <a:defRPr>
                <a:solidFill>
                  <a:schemeClr val="tx1"/>
                </a:solidFill>
                <a:latin typeface="Arial" charset="0"/>
              </a:defRPr>
            </a:lvl8pPr>
            <a:lvl9pPr marL="3890341" indent="-228844" defTabSz="931266" eaLnBrk="0" fontAlgn="base" hangingPunct="0">
              <a:spcBef>
                <a:spcPct val="0"/>
              </a:spcBef>
              <a:spcAft>
                <a:spcPct val="0"/>
              </a:spcAft>
              <a:defRPr>
                <a:solidFill>
                  <a:schemeClr val="tx1"/>
                </a:solidFill>
                <a:latin typeface="Arial" charset="0"/>
              </a:defRPr>
            </a:lvl9pPr>
          </a:lstStyle>
          <a:p>
            <a:pPr eaLnBrk="1" hangingPunct="1"/>
            <a:fld id="{8E817B51-7C8B-4815-B7E5-F3D41A9F19A9}" type="slidenum">
              <a:rPr lang="en-US" altLang="en-US" smtClean="0"/>
              <a:pPr eaLnBrk="1" hangingPunct="1"/>
              <a:t>30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8620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66" eaLnBrk="0" hangingPunct="0">
              <a:defRPr>
                <a:solidFill>
                  <a:schemeClr val="tx1"/>
                </a:solidFill>
                <a:latin typeface="Arial" charset="0"/>
              </a:defRPr>
            </a:lvl1pPr>
            <a:lvl2pPr marL="743742" indent="-286055" defTabSz="931266" eaLnBrk="0" hangingPunct="0">
              <a:defRPr>
                <a:solidFill>
                  <a:schemeClr val="tx1"/>
                </a:solidFill>
                <a:latin typeface="Arial" charset="0"/>
              </a:defRPr>
            </a:lvl2pPr>
            <a:lvl3pPr marL="1144218" indent="-228844" defTabSz="931266" eaLnBrk="0" hangingPunct="0">
              <a:defRPr>
                <a:solidFill>
                  <a:schemeClr val="tx1"/>
                </a:solidFill>
                <a:latin typeface="Arial" charset="0"/>
              </a:defRPr>
            </a:lvl3pPr>
            <a:lvl4pPr marL="1601905" indent="-228844" defTabSz="931266" eaLnBrk="0" hangingPunct="0">
              <a:defRPr>
                <a:solidFill>
                  <a:schemeClr val="tx1"/>
                </a:solidFill>
                <a:latin typeface="Arial" charset="0"/>
              </a:defRPr>
            </a:lvl4pPr>
            <a:lvl5pPr marL="2059593" indent="-228844" defTabSz="931266" eaLnBrk="0" hangingPunct="0">
              <a:defRPr>
                <a:solidFill>
                  <a:schemeClr val="tx1"/>
                </a:solidFill>
                <a:latin typeface="Arial" charset="0"/>
              </a:defRPr>
            </a:lvl5pPr>
            <a:lvl6pPr marL="2517280" indent="-228844" defTabSz="931266" eaLnBrk="0" fontAlgn="base" hangingPunct="0">
              <a:spcBef>
                <a:spcPct val="0"/>
              </a:spcBef>
              <a:spcAft>
                <a:spcPct val="0"/>
              </a:spcAft>
              <a:defRPr>
                <a:solidFill>
                  <a:schemeClr val="tx1"/>
                </a:solidFill>
                <a:latin typeface="Arial" charset="0"/>
              </a:defRPr>
            </a:lvl6pPr>
            <a:lvl7pPr marL="2974966" indent="-228844" defTabSz="931266" eaLnBrk="0" fontAlgn="base" hangingPunct="0">
              <a:spcBef>
                <a:spcPct val="0"/>
              </a:spcBef>
              <a:spcAft>
                <a:spcPct val="0"/>
              </a:spcAft>
              <a:defRPr>
                <a:solidFill>
                  <a:schemeClr val="tx1"/>
                </a:solidFill>
                <a:latin typeface="Arial" charset="0"/>
              </a:defRPr>
            </a:lvl7pPr>
            <a:lvl8pPr marL="3432654" indent="-228844" defTabSz="931266" eaLnBrk="0" fontAlgn="base" hangingPunct="0">
              <a:spcBef>
                <a:spcPct val="0"/>
              </a:spcBef>
              <a:spcAft>
                <a:spcPct val="0"/>
              </a:spcAft>
              <a:defRPr>
                <a:solidFill>
                  <a:schemeClr val="tx1"/>
                </a:solidFill>
                <a:latin typeface="Arial" charset="0"/>
              </a:defRPr>
            </a:lvl8pPr>
            <a:lvl9pPr marL="3890341" indent="-228844" defTabSz="931266" eaLnBrk="0" fontAlgn="base" hangingPunct="0">
              <a:spcBef>
                <a:spcPct val="0"/>
              </a:spcBef>
              <a:spcAft>
                <a:spcPct val="0"/>
              </a:spcAft>
              <a:defRPr>
                <a:solidFill>
                  <a:schemeClr val="tx1"/>
                </a:solidFill>
                <a:latin typeface="Arial" charset="0"/>
              </a:defRPr>
            </a:lvl9pPr>
          </a:lstStyle>
          <a:p>
            <a:pPr eaLnBrk="1" hangingPunct="1"/>
            <a:fld id="{8F3FD3CD-876F-4F73-9F34-719746CE4815}" type="slidenum">
              <a:rPr lang="en-US" altLang="en-US" smtClean="0"/>
              <a:pPr eaLnBrk="1" hangingPunct="1"/>
              <a:t>31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84743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C273023F-3059-4E78-B80F-8484C3C68EA4}" type="slidenum">
              <a:rPr lang="en-US" smtClean="0"/>
              <a:pPr>
                <a:defRPr/>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8A99D33-73C7-4AA0-9A97-174001316D49}" type="slidenum">
              <a:rPr lang="en-US" smtClean="0"/>
              <a:pPr>
                <a:defRPr/>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2741C19-54BD-4E7F-85A1-AA3EE2D9C5A1}" type="slidenum">
              <a:rPr lang="en-US" smtClean="0"/>
              <a:pPr>
                <a:defRPr/>
              </a:pPr>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19063"/>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371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89BC87A-12AE-4E60-808F-831C8FECD0BA}" type="slidenum">
              <a:rPr lang="en-US"/>
              <a:pPr>
                <a:defRPr/>
              </a:pPr>
              <a:t>‹#›</a:t>
            </a:fld>
            <a:endParaRPr lang="en-US"/>
          </a:p>
        </p:txBody>
      </p:sp>
    </p:spTree>
    <p:extLst>
      <p:ext uri="{BB962C8B-B14F-4D97-AF65-F5344CB8AC3E}">
        <p14:creationId xmlns:p14="http://schemas.microsoft.com/office/powerpoint/2010/main" val="226220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with Title Block">
    <p:spTree>
      <p:nvGrpSpPr>
        <p:cNvPr id="1" name=""/>
        <p:cNvGrpSpPr/>
        <p:nvPr/>
      </p:nvGrpSpPr>
      <p:grpSpPr>
        <a:xfrm>
          <a:off x="0" y="0"/>
          <a:ext cx="0" cy="0"/>
          <a:chOff x="0" y="0"/>
          <a:chExt cx="0" cy="0"/>
        </a:xfrm>
      </p:grpSpPr>
      <p:sp>
        <p:nvSpPr>
          <p:cNvPr id="9" name="Pentagon 8"/>
          <p:cNvSpPr/>
          <p:nvPr userDrawn="1"/>
        </p:nvSpPr>
        <p:spPr>
          <a:xfrm>
            <a:off x="0" y="304800"/>
            <a:ext cx="8915400" cy="838200"/>
          </a:xfrm>
          <a:prstGeom prst="homePlate">
            <a:avLst/>
          </a:prstGeom>
          <a:solidFill>
            <a:srgbClr val="595959">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p:cNvSpPr>
            <a:spLocks noGrp="1" noChangeArrowheads="1"/>
          </p:cNvSpPr>
          <p:nvPr>
            <p:ph type="title"/>
          </p:nvPr>
        </p:nvSpPr>
        <p:spPr>
          <a:xfrm>
            <a:off x="152400" y="152400"/>
            <a:ext cx="8991600" cy="1143000"/>
          </a:xfrm>
        </p:spPr>
        <p:txBody>
          <a:bodyPr>
            <a:normAutofit/>
          </a:bodyPr>
          <a:lstStyle/>
          <a:p>
            <a:pPr eaLnBrk="1" hangingPunct="1"/>
            <a:endParaRPr lang="en-US" sz="4600" dirty="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American Purpose" pitchFamily="2"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042930"/>
            <a:ext cx="1219200" cy="662670"/>
          </a:xfrm>
          <a:prstGeom prst="rect">
            <a:avLst/>
          </a:prstGeom>
        </p:spPr>
      </p:pic>
    </p:spTree>
    <p:extLst>
      <p:ext uri="{BB962C8B-B14F-4D97-AF65-F5344CB8AC3E}">
        <p14:creationId xmlns:p14="http://schemas.microsoft.com/office/powerpoint/2010/main" val="336620323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6A4DE3-29CC-45CF-B792-CB81D52D1544}"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4765EB-2C88-40EC-976D-333C3DF328F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5672BC0-2995-4D51-9649-AE669E78D6B9}"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5ED8568-EE4D-4DB2-9B33-D769501F333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0646FCD-AF7C-47FA-A7CC-4BD0D38D5CC6}"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E168DCC-8A52-4241-801E-51195EB46283}" type="slidenum">
              <a:rPr lang="en-US" smtClean="0"/>
              <a:pPr>
                <a:defRPr/>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43E7F3E-43F9-4509-BD31-A3868AF108F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EDC9494-555C-4EE1-9330-3012FF2FE2F1}"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8A93A18-3E1C-448D-AE2B-5B7273E9E0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848" r:id="rId12"/>
    <p:sldLayoutId id="2147483849" r:id="rId13"/>
  </p:sldLayoutIdLst>
  <p:transition spd="slow">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eslin.bi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904999"/>
            <a:ext cx="8229600" cy="1706607"/>
          </a:xfrm>
        </p:spPr>
        <p:txBody>
          <a:bodyPr>
            <a:normAutofit fontScale="90000"/>
          </a:bodyPr>
          <a:lstStyle/>
          <a:p>
            <a:pPr eaLnBrk="1" hangingPunct="1">
              <a:defRPr/>
            </a:pPr>
            <a:br>
              <a:rPr lang="en-US" sz="4000" b="1" dirty="0">
                <a:solidFill>
                  <a:schemeClr val="tx1"/>
                </a:solidFill>
              </a:rPr>
            </a:br>
            <a:br>
              <a:rPr lang="en-US" sz="4000" dirty="0">
                <a:solidFill>
                  <a:schemeClr val="tx1"/>
                </a:solidFill>
              </a:rPr>
            </a:br>
            <a:br>
              <a:rPr lang="en-US" sz="4000" dirty="0">
                <a:solidFill>
                  <a:schemeClr val="tx1"/>
                </a:solidFill>
              </a:rPr>
            </a:br>
            <a:br>
              <a:rPr lang="en-US" sz="4000" dirty="0">
                <a:solidFill>
                  <a:schemeClr val="tx1"/>
                </a:solidFill>
              </a:rPr>
            </a:br>
            <a:br>
              <a:rPr lang="en-US" sz="4000" dirty="0">
                <a:solidFill>
                  <a:schemeClr val="tx1"/>
                </a:solidFill>
              </a:rPr>
            </a:br>
            <a:r>
              <a:rPr lang="en-US" sz="4900" dirty="0">
                <a:solidFill>
                  <a:schemeClr val="tx1"/>
                </a:solidFill>
              </a:rPr>
              <a:t>NECA: FROM THE PAST TO LEGACY LEADERSHIP</a:t>
            </a:r>
            <a:br>
              <a:rPr lang="en-US" sz="4900" dirty="0">
                <a:solidFill>
                  <a:schemeClr val="tx1"/>
                </a:solidFill>
              </a:rPr>
            </a:br>
            <a:r>
              <a:rPr lang="en-US" sz="2200" dirty="0">
                <a:solidFill>
                  <a:schemeClr val="tx1"/>
                </a:solidFill>
              </a:rPr>
              <a:t>OUR NEXT 25 YEARS  </a:t>
            </a:r>
            <a:br>
              <a:rPr lang="en-US" sz="2200" dirty="0">
                <a:solidFill>
                  <a:schemeClr val="tx1"/>
                </a:solidFill>
              </a:rPr>
            </a:br>
            <a:r>
              <a:rPr lang="en-US" sz="2200" dirty="0">
                <a:solidFill>
                  <a:schemeClr val="tx1"/>
                </a:solidFill>
              </a:rPr>
              <a:t>OF POSITIVE CHANGE</a:t>
            </a:r>
            <a:br>
              <a:rPr lang="en-US" sz="2200" dirty="0">
                <a:solidFill>
                  <a:schemeClr val="tx1"/>
                </a:solidFill>
              </a:rPr>
            </a:br>
            <a:r>
              <a:rPr lang="en-US" sz="2200" dirty="0">
                <a:solidFill>
                  <a:schemeClr val="tx1"/>
                </a:solidFill>
              </a:rPr>
              <a:t>		</a:t>
            </a:r>
            <a:br>
              <a:rPr lang="en-US" sz="2200" dirty="0">
                <a:solidFill>
                  <a:schemeClr val="tx1"/>
                </a:solidFill>
              </a:rPr>
            </a:br>
            <a:r>
              <a:rPr lang="en-US" sz="1800" dirty="0">
                <a:solidFill>
                  <a:schemeClr val="tx1"/>
                </a:solidFill>
              </a:rPr>
              <a:t> </a:t>
            </a:r>
            <a:br>
              <a:rPr lang="en-US" sz="1800" dirty="0">
                <a:solidFill>
                  <a:schemeClr val="tx1"/>
                </a:solidFill>
              </a:rPr>
            </a:br>
            <a:r>
              <a:rPr lang="en-US" sz="2400" dirty="0">
                <a:solidFill>
                  <a:schemeClr val="tx1"/>
                </a:solidFill>
              </a:rPr>
              <a:t>  </a:t>
            </a:r>
            <a:endParaRPr lang="en-US" sz="4000" b="1" dirty="0">
              <a:solidFill>
                <a:schemeClr val="tx1"/>
              </a:solidFill>
            </a:endParaRPr>
          </a:p>
        </p:txBody>
      </p:sp>
      <p:sp>
        <p:nvSpPr>
          <p:cNvPr id="2051" name="Rectangle 3"/>
          <p:cNvSpPr>
            <a:spLocks noGrp="1" noChangeArrowheads="1"/>
          </p:cNvSpPr>
          <p:nvPr>
            <p:ph type="subTitle" idx="1"/>
          </p:nvPr>
        </p:nvSpPr>
        <p:spPr/>
        <p:txBody>
          <a:bodyPr>
            <a:normAutofit fontScale="55000" lnSpcReduction="20000"/>
          </a:bodyPr>
          <a:lstStyle/>
          <a:p>
            <a:pPr eaLnBrk="1" hangingPunct="1">
              <a:defRPr/>
            </a:pPr>
            <a:endParaRPr lang="en-US" sz="1600" b="1" dirty="0"/>
          </a:p>
          <a:p>
            <a:pPr eaLnBrk="1" hangingPunct="1">
              <a:defRPr/>
            </a:pPr>
            <a:endParaRPr lang="en-US" sz="4900" b="1" dirty="0"/>
          </a:p>
          <a:p>
            <a:pPr eaLnBrk="1" hangingPunct="1">
              <a:defRPr/>
            </a:pPr>
            <a:r>
              <a:rPr lang="en-US" sz="3800" b="1" dirty="0"/>
              <a:t>MARK BRESLIN</a:t>
            </a:r>
          </a:p>
          <a:p>
            <a:pPr eaLnBrk="1" hangingPunct="1">
              <a:defRPr/>
            </a:pPr>
            <a:r>
              <a:rPr lang="en-US" sz="3800" b="1" dirty="0">
                <a:hlinkClick r:id="rId3"/>
              </a:rPr>
              <a:t>WWW.BRESLIN.BIZ</a:t>
            </a:r>
            <a:endParaRPr lang="en-US" sz="3800" b="1" dirty="0"/>
          </a:p>
          <a:p>
            <a:pPr eaLnBrk="1" hangingPunct="1">
              <a:defRPr/>
            </a:pPr>
            <a:endParaRPr lang="en-US" sz="4000" b="1" dirty="0"/>
          </a:p>
        </p:txBody>
      </p:sp>
      <p:pic>
        <p:nvPicPr>
          <p:cNvPr id="3" name="Picture 2" descr="Logo, company name&#10;&#10;Description automatically generated">
            <a:extLst>
              <a:ext uri="{FF2B5EF4-FFF2-40B4-BE49-F238E27FC236}">
                <a16:creationId xmlns:a16="http://schemas.microsoft.com/office/drawing/2014/main" id="{1851021D-E5DA-4D0D-91B2-6A1AC5102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38" y="2332605"/>
            <a:ext cx="3740881" cy="2626098"/>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6EC2-0E09-4665-BEAE-79FC133B3F16}"/>
              </a:ext>
            </a:extLst>
          </p:cNvPr>
          <p:cNvSpPr>
            <a:spLocks noGrp="1"/>
          </p:cNvSpPr>
          <p:nvPr>
            <p:ph type="title"/>
          </p:nvPr>
        </p:nvSpPr>
        <p:spPr>
          <a:xfrm>
            <a:off x="146286" y="228296"/>
            <a:ext cx="8458200" cy="1143000"/>
          </a:xfrm>
        </p:spPr>
        <p:txBody>
          <a:bodyPr>
            <a:normAutofit fontScale="90000"/>
          </a:bodyPr>
          <a:lstStyle/>
          <a:p>
            <a:pPr algn="ctr"/>
            <a:r>
              <a:rPr lang="en-US" sz="4800" b="1" dirty="0">
                <a:solidFill>
                  <a:schemeClr val="tx1"/>
                </a:solidFill>
                <a:latin typeface="+mj-lt"/>
              </a:rPr>
              <a:t>THE </a:t>
            </a:r>
            <a:r>
              <a:rPr lang="en-US" sz="4800" dirty="0">
                <a:solidFill>
                  <a:schemeClr val="tx1"/>
                </a:solidFill>
              </a:rPr>
              <a:t>FIRST LEGACY </a:t>
            </a:r>
            <a:r>
              <a:rPr lang="en-US" sz="4800" b="1" dirty="0">
                <a:solidFill>
                  <a:schemeClr val="tx1"/>
                </a:solidFill>
                <a:latin typeface="+mj-lt"/>
              </a:rPr>
              <a:t>CHALLENGE </a:t>
            </a:r>
          </a:p>
        </p:txBody>
      </p:sp>
      <p:sp>
        <p:nvSpPr>
          <p:cNvPr id="3" name="Content Placeholder 2">
            <a:extLst>
              <a:ext uri="{FF2B5EF4-FFF2-40B4-BE49-F238E27FC236}">
                <a16:creationId xmlns:a16="http://schemas.microsoft.com/office/drawing/2014/main" id="{DCBEA47D-50FD-4CA4-B8EF-E3924F41B7AD}"/>
              </a:ext>
            </a:extLst>
          </p:cNvPr>
          <p:cNvSpPr>
            <a:spLocks noGrp="1"/>
          </p:cNvSpPr>
          <p:nvPr>
            <p:ph idx="1"/>
          </p:nvPr>
        </p:nvSpPr>
        <p:spPr>
          <a:xfrm>
            <a:off x="228600" y="1676401"/>
            <a:ext cx="8686800" cy="4038600"/>
          </a:xfrm>
        </p:spPr>
        <p:txBody>
          <a:bodyPr>
            <a:normAutofit lnSpcReduction="10000"/>
          </a:bodyPr>
          <a:lstStyle/>
          <a:p>
            <a:pPr marL="0" indent="0" algn="ctr">
              <a:buNone/>
            </a:pPr>
            <a:r>
              <a:rPr lang="en-US" sz="3200" dirty="0">
                <a:solidFill>
                  <a:schemeClr val="tx1"/>
                </a:solidFill>
                <a:effectLst/>
                <a:latin typeface="Arial" panose="020B0604020202020204" pitchFamily="34" charset="0"/>
                <a:cs typeface="Arial" panose="020B0604020202020204" pitchFamily="34" charset="0"/>
              </a:rPr>
              <a:t>THE CURRENT LEADERSHIP </a:t>
            </a:r>
            <a:r>
              <a:rPr lang="en-US" sz="4000" b="1" dirty="0">
                <a:solidFill>
                  <a:schemeClr val="tx1"/>
                </a:solidFill>
                <a:effectLst/>
                <a:latin typeface="Arial" panose="020B0604020202020204" pitchFamily="34" charset="0"/>
                <a:cs typeface="Arial" panose="020B0604020202020204" pitchFamily="34" charset="0"/>
              </a:rPr>
              <a:t>MINDSET</a:t>
            </a:r>
          </a:p>
          <a:p>
            <a:pPr marL="0" indent="0" algn="ctr">
              <a:buNone/>
            </a:pPr>
            <a:r>
              <a:rPr lang="en-US" sz="3200" dirty="0">
                <a:solidFill>
                  <a:schemeClr val="tx1"/>
                </a:solidFill>
                <a:effectLst/>
                <a:latin typeface="Arial" panose="020B0604020202020204" pitchFamily="34" charset="0"/>
                <a:cs typeface="Arial" panose="020B0604020202020204" pitchFamily="34" charset="0"/>
              </a:rPr>
              <a:t> </a:t>
            </a:r>
          </a:p>
          <a:p>
            <a:pPr marL="0" indent="0" algn="ctr">
              <a:buNone/>
            </a:pPr>
            <a:endParaRPr lang="en-US" sz="3200" dirty="0">
              <a:solidFill>
                <a:schemeClr val="tx1"/>
              </a:solidFill>
              <a:effectLst/>
              <a:latin typeface="Arial" panose="020B0604020202020204" pitchFamily="34" charset="0"/>
              <a:cs typeface="Arial" panose="020B0604020202020204" pitchFamily="34" charset="0"/>
            </a:endParaRPr>
          </a:p>
          <a:p>
            <a:pPr marL="0" indent="0" algn="ctr">
              <a:buNone/>
            </a:pPr>
            <a:r>
              <a:rPr lang="en-US" sz="3200" dirty="0">
                <a:solidFill>
                  <a:schemeClr val="tx1"/>
                </a:solidFill>
                <a:effectLst/>
                <a:latin typeface="Arial" panose="020B0604020202020204" pitchFamily="34" charset="0"/>
                <a:cs typeface="Arial" panose="020B0604020202020204" pitchFamily="34" charset="0"/>
              </a:rPr>
              <a:t>AN UNDERPERFORMING CULTURE</a:t>
            </a:r>
          </a:p>
          <a:p>
            <a:pPr marL="0" indent="0" algn="ctr">
              <a:buNone/>
            </a:pPr>
            <a:endParaRPr lang="en-US" sz="3200" dirty="0">
              <a:solidFill>
                <a:schemeClr val="tx1"/>
              </a:solidFill>
              <a:effectLst/>
              <a:latin typeface="Arial" panose="020B0604020202020204" pitchFamily="34" charset="0"/>
              <a:cs typeface="Arial" panose="020B0604020202020204" pitchFamily="34" charset="0"/>
            </a:endParaRPr>
          </a:p>
          <a:p>
            <a:pPr marL="0" indent="0" algn="ctr">
              <a:buNone/>
            </a:pPr>
            <a:endParaRPr lang="en-US" sz="3200" dirty="0">
              <a:solidFill>
                <a:schemeClr val="tx1"/>
              </a:solidFill>
              <a:effectLst/>
              <a:latin typeface="Arial" panose="020B0604020202020204" pitchFamily="34" charset="0"/>
              <a:cs typeface="Arial" panose="020B0604020202020204" pitchFamily="34" charset="0"/>
            </a:endParaRPr>
          </a:p>
          <a:p>
            <a:pPr marL="0" indent="0" algn="ctr">
              <a:buNone/>
            </a:pPr>
            <a:r>
              <a:rPr lang="en-US" sz="3200" dirty="0">
                <a:solidFill>
                  <a:schemeClr val="tx1"/>
                </a:solidFill>
                <a:effectLst/>
                <a:latin typeface="Arial" panose="020B0604020202020204" pitchFamily="34" charset="0"/>
                <a:cs typeface="Arial" panose="020B0604020202020204" pitchFamily="34" charset="0"/>
              </a:rPr>
              <a:t>OPERATIONAL, ECONOMIC &amp; PEOPLE IMPACTS</a:t>
            </a:r>
          </a:p>
          <a:p>
            <a:endParaRPr lang="en-US" sz="3200" dirty="0">
              <a:effectLst/>
              <a:latin typeface="Arial" panose="020B0604020202020204" pitchFamily="34" charset="0"/>
              <a:cs typeface="Arial" panose="020B0604020202020204" pitchFamily="34" charset="0"/>
            </a:endParaRPr>
          </a:p>
          <a:p>
            <a:pPr marL="0" indent="0">
              <a:buNone/>
            </a:pPr>
            <a:endParaRPr lang="en-US" dirty="0">
              <a:solidFill>
                <a:schemeClr val="tx1"/>
              </a:solidFill>
              <a:effectLst/>
              <a:latin typeface="Arial" panose="020B060402020202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C122BA54-E3E7-4E87-BEE9-8C2F4F8F40F7}"/>
              </a:ext>
            </a:extLst>
          </p:cNvPr>
          <p:cNvSpPr/>
          <p:nvPr/>
        </p:nvSpPr>
        <p:spPr>
          <a:xfrm>
            <a:off x="4406055" y="2476348"/>
            <a:ext cx="4084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4E6B27-4080-41BF-9F83-8F4848E3F7CF}"/>
              </a:ext>
            </a:extLst>
          </p:cNvPr>
          <p:cNvPicPr>
            <a:picLocks noChangeAspect="1"/>
          </p:cNvPicPr>
          <p:nvPr/>
        </p:nvPicPr>
        <p:blipFill>
          <a:blip r:embed="rId2"/>
          <a:stretch>
            <a:fillRect/>
          </a:stretch>
        </p:blipFill>
        <p:spPr>
          <a:xfrm>
            <a:off x="4406055" y="3886200"/>
            <a:ext cx="469433" cy="792549"/>
          </a:xfrm>
          <a:prstGeom prst="rect">
            <a:avLst/>
          </a:prstGeom>
        </p:spPr>
      </p:pic>
    </p:spTree>
    <p:extLst>
      <p:ext uri="{BB962C8B-B14F-4D97-AF65-F5344CB8AC3E}">
        <p14:creationId xmlns:p14="http://schemas.microsoft.com/office/powerpoint/2010/main" val="316393322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5049-CDA5-4223-9725-DDB7A32D17A3}"/>
              </a:ext>
            </a:extLst>
          </p:cNvPr>
          <p:cNvSpPr>
            <a:spLocks noGrp="1"/>
          </p:cNvSpPr>
          <p:nvPr>
            <p:ph type="title"/>
          </p:nvPr>
        </p:nvSpPr>
        <p:spPr>
          <a:xfrm>
            <a:off x="315485" y="152400"/>
            <a:ext cx="8458200" cy="1981200"/>
          </a:xfrm>
        </p:spPr>
        <p:txBody>
          <a:bodyPr>
            <a:normAutofit/>
          </a:bodyPr>
          <a:lstStyle/>
          <a:p>
            <a:pPr algn="ctr"/>
            <a:r>
              <a:rPr lang="en-US" sz="6600" dirty="0">
                <a:solidFill>
                  <a:schemeClr val="tx1"/>
                </a:solidFill>
              </a:rPr>
              <a:t>THEN AND NOW </a:t>
            </a:r>
            <a:br>
              <a:rPr lang="en-US" sz="6600" dirty="0">
                <a:solidFill>
                  <a:schemeClr val="tx1"/>
                </a:solidFill>
              </a:rPr>
            </a:br>
            <a:r>
              <a:rPr lang="en-US" sz="2700" dirty="0">
                <a:solidFill>
                  <a:schemeClr val="tx1"/>
                </a:solidFill>
              </a:rPr>
              <a:t>A NEW </a:t>
            </a:r>
            <a:r>
              <a:rPr lang="en-US" sz="2700" b="1" dirty="0">
                <a:solidFill>
                  <a:schemeClr val="tx1"/>
                </a:solidFill>
                <a:latin typeface="+mj-lt"/>
              </a:rPr>
              <a:t>INDUSTRY</a:t>
            </a:r>
            <a:br>
              <a:rPr lang="en-US" sz="2700" b="1" dirty="0">
                <a:solidFill>
                  <a:schemeClr val="tx1"/>
                </a:solidFill>
                <a:latin typeface="+mj-lt"/>
              </a:rPr>
            </a:br>
            <a:r>
              <a:rPr lang="en-US" sz="2700" b="1" dirty="0">
                <a:solidFill>
                  <a:schemeClr val="tx1"/>
                </a:solidFill>
                <a:latin typeface="+mj-lt"/>
              </a:rPr>
              <a:t>BELIEF SYSTEM</a:t>
            </a:r>
          </a:p>
        </p:txBody>
      </p:sp>
      <p:sp>
        <p:nvSpPr>
          <p:cNvPr id="3" name="Content Placeholder 2">
            <a:extLst>
              <a:ext uri="{FF2B5EF4-FFF2-40B4-BE49-F238E27FC236}">
                <a16:creationId xmlns:a16="http://schemas.microsoft.com/office/drawing/2014/main" id="{C8F9C7A3-A74D-475E-8D85-00B8282BAF97}"/>
              </a:ext>
            </a:extLst>
          </p:cNvPr>
          <p:cNvSpPr>
            <a:spLocks noGrp="1"/>
          </p:cNvSpPr>
          <p:nvPr>
            <p:ph idx="1"/>
          </p:nvPr>
        </p:nvSpPr>
        <p:spPr/>
        <p:txBody>
          <a:bodyPr>
            <a:normAutofit/>
          </a:bodyPr>
          <a:lstStyle/>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lgn="ctr">
              <a:buNone/>
            </a:pPr>
            <a:r>
              <a:rPr lang="en-US" dirty="0">
                <a:solidFill>
                  <a:schemeClr val="tx1"/>
                </a:solidFill>
                <a:latin typeface="Arial" panose="020B0604020202020204" pitchFamily="34" charset="0"/>
                <a:cs typeface="Arial" panose="020B0604020202020204" pitchFamily="34" charset="0"/>
              </a:rPr>
              <a:t>THEN: “WE BUILD THE WORK” </a:t>
            </a:r>
          </a:p>
          <a:p>
            <a:pPr marL="0" indent="0" algn="ctr">
              <a:buNone/>
            </a:pPr>
            <a:endParaRPr lang="en-US" dirty="0">
              <a:solidFill>
                <a:schemeClr val="tx1"/>
              </a:solidFill>
              <a:latin typeface="Arial" panose="020B0604020202020204" pitchFamily="34" charset="0"/>
              <a:cs typeface="Arial" panose="020B0604020202020204" pitchFamily="34" charset="0"/>
            </a:endParaRPr>
          </a:p>
          <a:p>
            <a:pPr marL="0" indent="0" algn="ctr">
              <a:buNone/>
            </a:pPr>
            <a:endParaRPr lang="en-US" sz="4800" dirty="0">
              <a:solidFill>
                <a:schemeClr val="tx1"/>
              </a:solidFill>
              <a:latin typeface="Arial" panose="020B0604020202020204" pitchFamily="34" charset="0"/>
              <a:cs typeface="Arial" panose="020B0604020202020204" pitchFamily="34" charset="0"/>
            </a:endParaRPr>
          </a:p>
          <a:p>
            <a:pPr marL="0" indent="0" algn="ctr">
              <a:buNone/>
            </a:pPr>
            <a:r>
              <a:rPr lang="en-US" sz="3500" dirty="0">
                <a:solidFill>
                  <a:schemeClr val="tx1"/>
                </a:solidFill>
                <a:latin typeface="Arial" panose="020B0604020202020204" pitchFamily="34" charset="0"/>
                <a:cs typeface="Arial" panose="020B0604020202020204" pitchFamily="34" charset="0"/>
              </a:rPr>
              <a:t>NOW: “WE BUILD THE PEOPLE WHO BUILD THE WORK”</a:t>
            </a:r>
          </a:p>
        </p:txBody>
      </p:sp>
      <p:sp>
        <p:nvSpPr>
          <p:cNvPr id="5" name="Arrow: Down 4">
            <a:extLst>
              <a:ext uri="{FF2B5EF4-FFF2-40B4-BE49-F238E27FC236}">
                <a16:creationId xmlns:a16="http://schemas.microsoft.com/office/drawing/2014/main" id="{132C6440-33A7-47C2-88F1-92CEA3C2FBF3}"/>
              </a:ext>
            </a:extLst>
          </p:cNvPr>
          <p:cNvSpPr/>
          <p:nvPr/>
        </p:nvSpPr>
        <p:spPr>
          <a:xfrm>
            <a:off x="4302269" y="29397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74201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453788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6200" y="0"/>
            <a:ext cx="9067800" cy="1676400"/>
          </a:xfrm>
        </p:spPr>
        <p:txBody>
          <a:bodyPr>
            <a:normAutofit/>
          </a:bodyPr>
          <a:lstStyle/>
          <a:p>
            <a:pPr algn="ctr"/>
            <a:r>
              <a:rPr lang="en-US" sz="4000" dirty="0"/>
              <a:t>LEGACY: IT’S ABOUT THE PEOPLE</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7062"/>
            <a:ext cx="8839200" cy="1143000"/>
          </a:xfrm>
        </p:spPr>
        <p:txBody>
          <a:bodyPr>
            <a:normAutofit fontScale="90000"/>
          </a:bodyPr>
          <a:lstStyle/>
          <a:p>
            <a:pPr algn="ctr"/>
            <a:r>
              <a:rPr lang="en-US" sz="5400" b="1" dirty="0">
                <a:solidFill>
                  <a:schemeClr val="tx1"/>
                </a:solidFill>
                <a:effectLst>
                  <a:outerShdw blurRad="38100" dist="38100" dir="2700000" algn="tl">
                    <a:srgbClr val="000000">
                      <a:alpha val="43137"/>
                    </a:srgbClr>
                  </a:outerShdw>
                </a:effectLst>
                <a:latin typeface="+mj-lt"/>
              </a:rPr>
              <a:t>LEADERSHIP AND MINDSET</a:t>
            </a:r>
          </a:p>
        </p:txBody>
      </p:sp>
      <p:sp>
        <p:nvSpPr>
          <p:cNvPr id="3" name="Content Placeholder 2"/>
          <p:cNvSpPr>
            <a:spLocks noGrp="1"/>
          </p:cNvSpPr>
          <p:nvPr>
            <p:ph idx="1"/>
          </p:nvPr>
        </p:nvSpPr>
        <p:spPr>
          <a:xfrm>
            <a:off x="457200" y="1210773"/>
            <a:ext cx="8229600" cy="4525963"/>
          </a:xfrm>
        </p:spPr>
        <p:txBody>
          <a:bodyPr/>
          <a:lstStyle/>
          <a:p>
            <a:pPr marL="109728" indent="0" algn="ctr">
              <a:buNone/>
            </a:pPr>
            <a:r>
              <a:rPr lang="en-US" dirty="0">
                <a:solidFill>
                  <a:schemeClr val="tx1"/>
                </a:solidFill>
                <a:effectLst/>
                <a:latin typeface="+mj-lt"/>
              </a:rPr>
              <a:t>WHAT ARE THE BEST &amp; WORST PARTS OF OUR BUSINESS FOR YOU?</a:t>
            </a:r>
          </a:p>
          <a:p>
            <a:pPr marL="109728" indent="0">
              <a:buNone/>
            </a:pPr>
            <a:endParaRPr lang="en-US" sz="1600" dirty="0">
              <a:solidFill>
                <a:schemeClr val="tx1"/>
              </a:solidFill>
              <a:effectLst/>
              <a:latin typeface="+mj-lt"/>
            </a:endParaRPr>
          </a:p>
          <a:p>
            <a:pPr marL="0" indent="0">
              <a:buNone/>
            </a:pPr>
            <a:endParaRPr lang="en-US" dirty="0">
              <a:solidFill>
                <a:schemeClr val="tx1"/>
              </a:solidFill>
              <a:effectLst/>
              <a:latin typeface="+mj-lt"/>
            </a:endParaRPr>
          </a:p>
        </p:txBody>
      </p:sp>
      <p:pic>
        <p:nvPicPr>
          <p:cNvPr id="5" name="Picture 4">
            <a:extLst>
              <a:ext uri="{FF2B5EF4-FFF2-40B4-BE49-F238E27FC236}">
                <a16:creationId xmlns:a16="http://schemas.microsoft.com/office/drawing/2014/main" id="{7737318D-3059-4606-9E33-5CADCDAAE0B9}"/>
              </a:ext>
            </a:extLst>
          </p:cNvPr>
          <p:cNvPicPr>
            <a:picLocks noChangeAspect="1"/>
          </p:cNvPicPr>
          <p:nvPr/>
        </p:nvPicPr>
        <p:blipFill>
          <a:blip r:embed="rId2"/>
          <a:stretch>
            <a:fillRect/>
          </a:stretch>
        </p:blipFill>
        <p:spPr>
          <a:xfrm>
            <a:off x="5106964" y="4724400"/>
            <a:ext cx="3358379" cy="1889088"/>
          </a:xfrm>
          <a:prstGeom prst="rect">
            <a:avLst/>
          </a:prstGeom>
        </p:spPr>
      </p:pic>
      <p:pic>
        <p:nvPicPr>
          <p:cNvPr id="6" name="Picture 5">
            <a:extLst>
              <a:ext uri="{FF2B5EF4-FFF2-40B4-BE49-F238E27FC236}">
                <a16:creationId xmlns:a16="http://schemas.microsoft.com/office/drawing/2014/main" id="{91850676-3B00-422C-AAA4-E9ACB1EEE668}"/>
              </a:ext>
            </a:extLst>
          </p:cNvPr>
          <p:cNvPicPr>
            <a:picLocks noChangeAspect="1"/>
          </p:cNvPicPr>
          <p:nvPr/>
        </p:nvPicPr>
        <p:blipFill>
          <a:blip r:embed="rId3"/>
          <a:stretch>
            <a:fillRect/>
          </a:stretch>
        </p:blipFill>
        <p:spPr>
          <a:xfrm>
            <a:off x="533400" y="3084559"/>
            <a:ext cx="4114800" cy="2743200"/>
          </a:xfrm>
          <a:prstGeom prst="rect">
            <a:avLst/>
          </a:prstGeom>
        </p:spPr>
      </p:pic>
      <p:pic>
        <p:nvPicPr>
          <p:cNvPr id="8" name="Picture 7">
            <a:extLst>
              <a:ext uri="{FF2B5EF4-FFF2-40B4-BE49-F238E27FC236}">
                <a16:creationId xmlns:a16="http://schemas.microsoft.com/office/drawing/2014/main" id="{6FDC11A9-653A-4EF7-83F7-6338028C78D4}"/>
              </a:ext>
            </a:extLst>
          </p:cNvPr>
          <p:cNvPicPr>
            <a:picLocks noChangeAspect="1"/>
          </p:cNvPicPr>
          <p:nvPr/>
        </p:nvPicPr>
        <p:blipFill>
          <a:blip r:embed="rId4"/>
          <a:stretch>
            <a:fillRect/>
          </a:stretch>
        </p:blipFill>
        <p:spPr>
          <a:xfrm>
            <a:off x="5562600" y="2382010"/>
            <a:ext cx="3186541" cy="2074149"/>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117C-7C79-443F-9F5D-EC612758D68E}"/>
              </a:ext>
            </a:extLst>
          </p:cNvPr>
          <p:cNvSpPr>
            <a:spLocks noGrp="1"/>
          </p:cNvSpPr>
          <p:nvPr>
            <p:ph type="title"/>
          </p:nvPr>
        </p:nvSpPr>
        <p:spPr/>
        <p:txBody>
          <a:bodyPr/>
          <a:lstStyle/>
          <a:p>
            <a:pPr algn="ctr"/>
            <a:r>
              <a:rPr lang="en-US" sz="6000" b="1" dirty="0">
                <a:solidFill>
                  <a:schemeClr val="tx1"/>
                </a:solidFill>
                <a:latin typeface="+mj-lt"/>
              </a:rPr>
              <a:t>BEST AND WORST</a:t>
            </a:r>
          </a:p>
        </p:txBody>
      </p:sp>
      <p:sp>
        <p:nvSpPr>
          <p:cNvPr id="3" name="Text Placeholder 2">
            <a:extLst>
              <a:ext uri="{FF2B5EF4-FFF2-40B4-BE49-F238E27FC236}">
                <a16:creationId xmlns:a16="http://schemas.microsoft.com/office/drawing/2014/main" id="{284EB51F-4BD4-4F75-8639-B4673D834BFC}"/>
              </a:ext>
            </a:extLst>
          </p:cNvPr>
          <p:cNvSpPr>
            <a:spLocks noGrp="1"/>
          </p:cNvSpPr>
          <p:nvPr>
            <p:ph type="body" idx="1"/>
          </p:nvPr>
        </p:nvSpPr>
        <p:spPr>
          <a:xfrm>
            <a:off x="457200" y="1506723"/>
            <a:ext cx="4040188" cy="639762"/>
          </a:xfrm>
        </p:spPr>
        <p:txBody>
          <a:bodyPr/>
          <a:lstStyle/>
          <a:p>
            <a:r>
              <a:rPr lang="en-US" dirty="0">
                <a:solidFill>
                  <a:schemeClr val="tx1"/>
                </a:solidFill>
                <a:latin typeface="Arial" panose="020B0604020202020204" pitchFamily="34" charset="0"/>
                <a:cs typeface="Arial" panose="020B0604020202020204" pitchFamily="34" charset="0"/>
              </a:rPr>
              <a:t>BEST</a:t>
            </a:r>
          </a:p>
        </p:txBody>
      </p:sp>
      <p:sp>
        <p:nvSpPr>
          <p:cNvPr id="4" name="Content Placeholder 3">
            <a:extLst>
              <a:ext uri="{FF2B5EF4-FFF2-40B4-BE49-F238E27FC236}">
                <a16:creationId xmlns:a16="http://schemas.microsoft.com/office/drawing/2014/main" id="{984BE9CD-B84B-445D-865A-2489E0433C1C}"/>
              </a:ext>
            </a:extLst>
          </p:cNvPr>
          <p:cNvSpPr>
            <a:spLocks noGrp="1"/>
          </p:cNvSpPr>
          <p:nvPr>
            <p:ph sz="half" idx="2"/>
          </p:nvPr>
        </p:nvSpPr>
        <p:spPr>
          <a:xfrm>
            <a:off x="153988" y="2174875"/>
            <a:ext cx="4343400" cy="3951288"/>
          </a:xfrm>
        </p:spPr>
        <p:txBody>
          <a:bodyPr>
            <a:normAutofit lnSpcReduction="10000"/>
          </a:bodyPr>
          <a:lstStyle/>
          <a:p>
            <a:r>
              <a:rPr lang="en-US" dirty="0">
                <a:solidFill>
                  <a:schemeClr val="tx1"/>
                </a:solidFill>
                <a:effectLst/>
                <a:latin typeface="Arial" panose="020B0604020202020204" pitchFamily="34" charset="0"/>
                <a:cs typeface="Arial" panose="020B0604020202020204" pitchFamily="34" charset="0"/>
              </a:rPr>
              <a:t>PRIDE IN ACCOMPLISHMENT</a:t>
            </a:r>
          </a:p>
          <a:p>
            <a:r>
              <a:rPr lang="en-US" dirty="0">
                <a:solidFill>
                  <a:schemeClr val="tx1"/>
                </a:solidFill>
                <a:effectLst/>
                <a:latin typeface="Arial" panose="020B0604020202020204" pitchFamily="34" charset="0"/>
                <a:cs typeface="Arial" panose="020B0604020202020204" pitchFamily="34" charset="0"/>
              </a:rPr>
              <a:t>TEAM SUCCESS</a:t>
            </a:r>
          </a:p>
          <a:p>
            <a:r>
              <a:rPr lang="en-US" dirty="0">
                <a:solidFill>
                  <a:schemeClr val="tx1"/>
                </a:solidFill>
                <a:effectLst/>
                <a:latin typeface="Arial" panose="020B0604020202020204" pitchFamily="34" charset="0"/>
                <a:cs typeface="Arial" panose="020B0604020202020204" pitchFamily="34" charset="0"/>
              </a:rPr>
              <a:t>MENTORING &amp; TEACHING</a:t>
            </a:r>
          </a:p>
          <a:p>
            <a:r>
              <a:rPr lang="en-US" dirty="0">
                <a:solidFill>
                  <a:schemeClr val="tx1"/>
                </a:solidFill>
                <a:effectLst/>
                <a:latin typeface="Arial" panose="020B0604020202020204" pitchFamily="34" charset="0"/>
                <a:cs typeface="Arial" panose="020B0604020202020204" pitchFamily="34" charset="0"/>
              </a:rPr>
              <a:t>CHALLENGE</a:t>
            </a:r>
          </a:p>
          <a:p>
            <a:r>
              <a:rPr lang="en-US" dirty="0">
                <a:solidFill>
                  <a:schemeClr val="tx1"/>
                </a:solidFill>
                <a:effectLst/>
                <a:latin typeface="Arial" panose="020B0604020202020204" pitchFamily="34" charset="0"/>
                <a:cs typeface="Arial" panose="020B0604020202020204" pitchFamily="34" charset="0"/>
              </a:rPr>
              <a:t>PROBLEM SOLVING</a:t>
            </a:r>
          </a:p>
          <a:p>
            <a:r>
              <a:rPr lang="en-US" dirty="0">
                <a:solidFill>
                  <a:schemeClr val="tx1"/>
                </a:solidFill>
                <a:effectLst/>
                <a:latin typeface="Arial" panose="020B0604020202020204" pitchFamily="34" charset="0"/>
                <a:cs typeface="Arial" panose="020B0604020202020204" pitchFamily="34" charset="0"/>
              </a:rPr>
              <a:t>RESPONSIBILITY</a:t>
            </a:r>
          </a:p>
          <a:p>
            <a:r>
              <a:rPr lang="en-US" dirty="0">
                <a:solidFill>
                  <a:schemeClr val="tx1"/>
                </a:solidFill>
                <a:effectLst/>
                <a:latin typeface="Arial" panose="020B0604020202020204" pitchFamily="34" charset="0"/>
                <a:cs typeface="Arial" panose="020B0604020202020204" pitchFamily="34" charset="0"/>
              </a:rPr>
              <a:t>GROWTH</a:t>
            </a:r>
          </a:p>
          <a:p>
            <a:r>
              <a:rPr lang="en-US" dirty="0">
                <a:solidFill>
                  <a:schemeClr val="tx1"/>
                </a:solidFill>
                <a:effectLst/>
                <a:latin typeface="Arial" panose="020B0604020202020204" pitchFamily="34" charset="0"/>
                <a:cs typeface="Arial" panose="020B0604020202020204" pitchFamily="34" charset="0"/>
              </a:rPr>
              <a:t>OPPORTUNITY</a:t>
            </a:r>
          </a:p>
        </p:txBody>
      </p:sp>
      <p:sp>
        <p:nvSpPr>
          <p:cNvPr id="5" name="Text Placeholder 4">
            <a:extLst>
              <a:ext uri="{FF2B5EF4-FFF2-40B4-BE49-F238E27FC236}">
                <a16:creationId xmlns:a16="http://schemas.microsoft.com/office/drawing/2014/main" id="{7AE5753F-F053-4DD6-8379-E155A49F0A28}"/>
              </a:ext>
            </a:extLst>
          </p:cNvPr>
          <p:cNvSpPr>
            <a:spLocks noGrp="1"/>
          </p:cNvSpPr>
          <p:nvPr>
            <p:ph type="body" sz="quarter" idx="3"/>
          </p:nvPr>
        </p:nvSpPr>
        <p:spPr/>
        <p:txBody>
          <a:bodyPr/>
          <a:lstStyle/>
          <a:p>
            <a:r>
              <a:rPr lang="en-US" dirty="0">
                <a:solidFill>
                  <a:schemeClr val="tx1"/>
                </a:solidFill>
                <a:latin typeface="Arial" panose="020B0604020202020204" pitchFamily="34" charset="0"/>
                <a:cs typeface="Arial" panose="020B0604020202020204" pitchFamily="34" charset="0"/>
              </a:rPr>
              <a:t>WORST</a:t>
            </a:r>
          </a:p>
        </p:txBody>
      </p:sp>
      <p:sp>
        <p:nvSpPr>
          <p:cNvPr id="6" name="Content Placeholder 5">
            <a:extLst>
              <a:ext uri="{FF2B5EF4-FFF2-40B4-BE49-F238E27FC236}">
                <a16:creationId xmlns:a16="http://schemas.microsoft.com/office/drawing/2014/main" id="{4D035790-F7CA-4308-A0D8-ED5EAE2DE078}"/>
              </a:ext>
            </a:extLst>
          </p:cNvPr>
          <p:cNvSpPr>
            <a:spLocks noGrp="1"/>
          </p:cNvSpPr>
          <p:nvPr>
            <p:ph sz="quarter" idx="4"/>
          </p:nvPr>
        </p:nvSpPr>
        <p:spPr>
          <a:xfrm>
            <a:off x="4572001" y="2174875"/>
            <a:ext cx="4343400" cy="4073525"/>
          </a:xfrm>
        </p:spPr>
        <p:txBody>
          <a:bodyPr>
            <a:normAutofit lnSpcReduction="10000"/>
          </a:bodyPr>
          <a:lstStyle/>
          <a:p>
            <a:r>
              <a:rPr lang="en-US" dirty="0">
                <a:solidFill>
                  <a:schemeClr val="tx1"/>
                </a:solidFill>
                <a:effectLst/>
                <a:latin typeface="Arial" panose="020B0604020202020204" pitchFamily="34" charset="0"/>
                <a:cs typeface="Arial" panose="020B0604020202020204" pitchFamily="34" charset="0"/>
              </a:rPr>
              <a:t>BAD ATTITUDES</a:t>
            </a:r>
          </a:p>
          <a:p>
            <a:r>
              <a:rPr lang="en-US" dirty="0">
                <a:solidFill>
                  <a:schemeClr val="tx1"/>
                </a:solidFill>
                <a:effectLst/>
                <a:latin typeface="Arial" panose="020B0604020202020204" pitchFamily="34" charset="0"/>
                <a:cs typeface="Arial" panose="020B0604020202020204" pitchFamily="34" charset="0"/>
              </a:rPr>
              <a:t>LOW GIVE-A-SHIT FACTOR</a:t>
            </a:r>
          </a:p>
          <a:p>
            <a:r>
              <a:rPr lang="en-US" dirty="0">
                <a:solidFill>
                  <a:schemeClr val="tx1"/>
                </a:solidFill>
                <a:effectLst/>
                <a:latin typeface="Arial" panose="020B0604020202020204" pitchFamily="34" charset="0"/>
                <a:cs typeface="Arial" panose="020B0604020202020204" pitchFamily="34" charset="0"/>
              </a:rPr>
              <a:t>CONFLICT</a:t>
            </a:r>
          </a:p>
          <a:p>
            <a:r>
              <a:rPr lang="en-US" dirty="0">
                <a:solidFill>
                  <a:schemeClr val="tx1"/>
                </a:solidFill>
                <a:effectLst/>
                <a:latin typeface="Arial" panose="020B0604020202020204" pitchFamily="34" charset="0"/>
                <a:cs typeface="Arial" panose="020B0604020202020204" pitchFamily="34" charset="0"/>
              </a:rPr>
              <a:t>RESISTANCE TO CHANGE</a:t>
            </a:r>
          </a:p>
          <a:p>
            <a:r>
              <a:rPr lang="en-US" dirty="0">
                <a:solidFill>
                  <a:schemeClr val="tx1"/>
                </a:solidFill>
                <a:effectLst/>
                <a:latin typeface="Arial" panose="020B0604020202020204" pitchFamily="34" charset="0"/>
                <a:cs typeface="Arial" panose="020B0604020202020204" pitchFamily="34" charset="0"/>
              </a:rPr>
              <a:t>OFFICE VS FIELD</a:t>
            </a:r>
          </a:p>
          <a:p>
            <a:r>
              <a:rPr lang="en-US" dirty="0">
                <a:solidFill>
                  <a:schemeClr val="tx1"/>
                </a:solidFill>
                <a:effectLst/>
                <a:latin typeface="Arial" panose="020B0604020202020204" pitchFamily="34" charset="0"/>
                <a:cs typeface="Arial" panose="020B0604020202020204" pitchFamily="34" charset="0"/>
              </a:rPr>
              <a:t>BAD OWNERS</a:t>
            </a:r>
          </a:p>
          <a:p>
            <a:r>
              <a:rPr lang="en-US" dirty="0">
                <a:solidFill>
                  <a:schemeClr val="tx1"/>
                </a:solidFill>
                <a:effectLst/>
                <a:latin typeface="Arial" panose="020B0604020202020204" pitchFamily="34" charset="0"/>
                <a:cs typeface="Arial" panose="020B0604020202020204" pitchFamily="34" charset="0"/>
              </a:rPr>
              <a:t>POOR SUBS</a:t>
            </a:r>
          </a:p>
          <a:p>
            <a:pPr marL="109728" indent="0">
              <a:buNone/>
            </a:pPr>
            <a:endParaRPr lang="en-US"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559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458200" cy="1143000"/>
          </a:xfrm>
        </p:spPr>
        <p:txBody>
          <a:bodyPr>
            <a:normAutofit fontScale="90000"/>
          </a:bodyPr>
          <a:lstStyle/>
          <a:p>
            <a:pPr algn="ctr"/>
            <a:r>
              <a:rPr lang="en-US" dirty="0">
                <a:solidFill>
                  <a:schemeClr val="tx1"/>
                </a:solidFill>
                <a:effectLst>
                  <a:outerShdw blurRad="38100" dist="38100" dir="2700000" algn="tl">
                    <a:srgbClr val="000000">
                      <a:alpha val="43137"/>
                    </a:srgbClr>
                  </a:outerShdw>
                </a:effectLst>
                <a:latin typeface="+mj-lt"/>
              </a:rPr>
              <a:t> </a:t>
            </a:r>
            <a:r>
              <a:rPr lang="en-US" sz="5400" dirty="0">
                <a:solidFill>
                  <a:schemeClr val="tx1"/>
                </a:solidFill>
                <a:effectLst>
                  <a:outerShdw blurRad="38100" dist="38100" dir="2700000" algn="tl">
                    <a:srgbClr val="000000">
                      <a:alpha val="43137"/>
                    </a:srgbClr>
                  </a:outerShdw>
                </a:effectLst>
                <a:latin typeface="+mn-lt"/>
              </a:rPr>
              <a:t>25 YEARS AGO &amp; THE FIXED MINDSET</a:t>
            </a:r>
          </a:p>
        </p:txBody>
      </p:sp>
      <p:sp>
        <p:nvSpPr>
          <p:cNvPr id="3" name="Content Placeholder 2"/>
          <p:cNvSpPr>
            <a:spLocks noGrp="1"/>
          </p:cNvSpPr>
          <p:nvPr>
            <p:ph idx="1"/>
          </p:nvPr>
        </p:nvSpPr>
        <p:spPr>
          <a:xfrm>
            <a:off x="228600" y="1828800"/>
            <a:ext cx="8686800" cy="5287963"/>
          </a:xfrm>
        </p:spPr>
        <p:txBody>
          <a:bodyPr/>
          <a:lstStyle/>
          <a:p>
            <a:r>
              <a:rPr lang="en-US" dirty="0">
                <a:solidFill>
                  <a:schemeClr val="tx1"/>
                </a:solidFill>
                <a:effectLst/>
                <a:latin typeface="Arial" panose="020B0604020202020204" pitchFamily="34" charset="0"/>
                <a:cs typeface="Arial" panose="020B0604020202020204" pitchFamily="34" charset="0"/>
              </a:rPr>
              <a:t>APPRENTICE TREATMENT</a:t>
            </a:r>
          </a:p>
          <a:p>
            <a:endParaRPr lang="en-US" dirty="0">
              <a:solidFill>
                <a:schemeClr val="tx1"/>
              </a:solidFill>
              <a:effectLst/>
              <a:latin typeface="Arial" panose="020B0604020202020204" pitchFamily="34" charset="0"/>
              <a:cs typeface="Arial" panose="020B0604020202020204" pitchFamily="34" charset="0"/>
            </a:endParaRPr>
          </a:p>
          <a:p>
            <a:r>
              <a:rPr lang="en-US" dirty="0">
                <a:solidFill>
                  <a:schemeClr val="tx1"/>
                </a:solidFill>
                <a:effectLst/>
                <a:latin typeface="Arial" panose="020B0604020202020204" pitchFamily="34" charset="0"/>
                <a:cs typeface="Arial" panose="020B0604020202020204" pitchFamily="34" charset="0"/>
              </a:rPr>
              <a:t>THE NEW IDEA AND Y-N-P-T-T</a:t>
            </a:r>
          </a:p>
          <a:p>
            <a:endParaRPr lang="en-US" dirty="0">
              <a:solidFill>
                <a:schemeClr val="tx1"/>
              </a:solidFill>
              <a:effectLst/>
              <a:latin typeface="Arial" panose="020B0604020202020204" pitchFamily="34" charset="0"/>
              <a:cs typeface="Arial" panose="020B0604020202020204" pitchFamily="34" charset="0"/>
            </a:endParaRPr>
          </a:p>
          <a:p>
            <a:r>
              <a:rPr lang="en-US" dirty="0">
                <a:solidFill>
                  <a:schemeClr val="tx1"/>
                </a:solidFill>
                <a:effectLst/>
                <a:latin typeface="Arial" panose="020B0604020202020204" pitchFamily="34" charset="0"/>
                <a:cs typeface="Arial" panose="020B0604020202020204" pitchFamily="34" charset="0"/>
              </a:rPr>
              <a:t>HEAD &amp; HEART BEFORE HANDS</a:t>
            </a:r>
          </a:p>
          <a:p>
            <a:pPr marL="0" indent="0">
              <a:buNone/>
            </a:pPr>
            <a:endParaRPr lang="en-US" dirty="0">
              <a:solidFill>
                <a:schemeClr val="tx1"/>
              </a:solidFill>
              <a:effectLst/>
              <a:latin typeface="Arial" panose="020B0604020202020204" pitchFamily="34" charset="0"/>
              <a:cs typeface="Arial" panose="020B0604020202020204" pitchFamily="34" charset="0"/>
            </a:endParaRPr>
          </a:p>
          <a:p>
            <a:pPr marL="0" indent="0" algn="ctr">
              <a:buNone/>
            </a:pPr>
            <a:r>
              <a:rPr lang="en-US" sz="2800" dirty="0">
                <a:solidFill>
                  <a:schemeClr val="tx1"/>
                </a:solidFill>
                <a:effectLst/>
                <a:latin typeface="Arial" panose="020B0604020202020204" pitchFamily="34" charset="0"/>
                <a:cs typeface="Arial" panose="020B0604020202020204" pitchFamily="34" charset="0"/>
              </a:rPr>
              <a:t>MINDSET VS. MONEY</a:t>
            </a:r>
          </a:p>
          <a:p>
            <a:pPr marL="0" indent="0" algn="ctr">
              <a:buNone/>
            </a:pPr>
            <a:r>
              <a:rPr lang="en-US" sz="2800" dirty="0">
                <a:solidFill>
                  <a:schemeClr val="tx1"/>
                </a:solidFill>
                <a:effectLst/>
                <a:latin typeface="Arial" panose="020B0604020202020204" pitchFamily="34" charset="0"/>
                <a:cs typeface="Arial" panose="020B0604020202020204" pitchFamily="34" charset="0"/>
              </a:rPr>
              <a:t>BUY-IN VS. RULES</a:t>
            </a:r>
          </a:p>
          <a:p>
            <a:pPr marL="0" indent="0" algn="ctr">
              <a:buNone/>
            </a:pPr>
            <a:r>
              <a:rPr lang="en-US" sz="2800" dirty="0">
                <a:solidFill>
                  <a:schemeClr val="tx1"/>
                </a:solidFill>
                <a:effectLst/>
                <a:latin typeface="Arial" panose="020B0604020202020204" pitchFamily="34" charset="0"/>
                <a:cs typeface="Arial" panose="020B0604020202020204" pitchFamily="34" charset="0"/>
              </a:rPr>
              <a:t>BELIEFS VS. PERCIEVED LIMITS</a:t>
            </a:r>
          </a:p>
        </p:txBody>
      </p:sp>
    </p:spTree>
    <p:extLst>
      <p:ext uri="{BB962C8B-B14F-4D97-AF65-F5344CB8AC3E}">
        <p14:creationId xmlns:p14="http://schemas.microsoft.com/office/powerpoint/2010/main" val="7458512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rmAutofit/>
          </a:bodyPr>
          <a:lstStyle/>
          <a:p>
            <a:r>
              <a:rPr lang="en-CA" sz="4600" dirty="0">
                <a:solidFill>
                  <a:schemeClr val="bg1"/>
                </a:solidFill>
                <a:latin typeface="+mj-lt"/>
              </a:rPr>
              <a:t>MINDSET: THEN AND NOW</a:t>
            </a:r>
            <a:endParaRPr lang="en-US" sz="4600" dirty="0">
              <a:solidFill>
                <a:schemeClr val="bg1"/>
              </a:solidFill>
              <a:latin typeface="+mj-lt"/>
            </a:endParaRPr>
          </a:p>
        </p:txBody>
      </p:sp>
      <p:pic>
        <p:nvPicPr>
          <p:cNvPr id="33794" name="Picture 2" descr="http://t3.gstatic.com/images?q=tbn:ANd9GcSgfxwly8IbAoJLlyAAD__ZELArN9ct-cJA03b-TZ_KFd2su0BF"/>
          <p:cNvPicPr>
            <a:picLocks noChangeAspect="1" noChangeArrowheads="1"/>
          </p:cNvPicPr>
          <p:nvPr/>
        </p:nvPicPr>
        <p:blipFill>
          <a:blip r:embed="rId2" cstate="print"/>
          <a:srcRect/>
          <a:stretch>
            <a:fillRect/>
          </a:stretch>
        </p:blipFill>
        <p:spPr bwMode="auto">
          <a:xfrm>
            <a:off x="2895600" y="2133600"/>
            <a:ext cx="3597386" cy="3581400"/>
          </a:xfrm>
          <a:prstGeom prst="rect">
            <a:avLst/>
          </a:prstGeom>
          <a:noFill/>
        </p:spPr>
      </p:pic>
      <p:pic>
        <p:nvPicPr>
          <p:cNvPr id="33796" name="Picture 4" descr="http://t0.gstatic.com/images?q=tbn:ANd9GcRkJAAPXPtLCChw0frn-roeZY0_z3cqnsX5scWRpyD6nhUCtQsVqA"/>
          <p:cNvPicPr>
            <a:picLocks noChangeAspect="1" noChangeArrowheads="1"/>
          </p:cNvPicPr>
          <p:nvPr/>
        </p:nvPicPr>
        <p:blipFill>
          <a:blip r:embed="rId3" cstate="print"/>
          <a:srcRect/>
          <a:stretch>
            <a:fillRect/>
          </a:stretch>
        </p:blipFill>
        <p:spPr bwMode="auto">
          <a:xfrm>
            <a:off x="0" y="4714875"/>
            <a:ext cx="2143125" cy="2143125"/>
          </a:xfrm>
          <a:prstGeom prst="rect">
            <a:avLst/>
          </a:prstGeom>
          <a:noFill/>
        </p:spPr>
      </p:pic>
      <p:pic>
        <p:nvPicPr>
          <p:cNvPr id="33798" name="Picture 6" descr="http://t3.gstatic.com/images?q=tbn:ANd9GcTMV65s3Cpy2DTYMjNSbqMPACwV9phuXLH0a0Cf5xe2JYka5VnVvg"/>
          <p:cNvPicPr>
            <a:picLocks noChangeAspect="1" noChangeArrowheads="1"/>
          </p:cNvPicPr>
          <p:nvPr/>
        </p:nvPicPr>
        <p:blipFill>
          <a:blip r:embed="rId4" cstate="print"/>
          <a:srcRect/>
          <a:stretch>
            <a:fillRect/>
          </a:stretch>
        </p:blipFill>
        <p:spPr bwMode="auto">
          <a:xfrm>
            <a:off x="7324725" y="1143000"/>
            <a:ext cx="1819275" cy="2514600"/>
          </a:xfrm>
          <a:prstGeom prst="rect">
            <a:avLst/>
          </a:prstGeom>
          <a:noFill/>
        </p:spPr>
      </p:pic>
    </p:spTree>
    <p:extLst>
      <p:ext uri="{BB962C8B-B14F-4D97-AF65-F5344CB8AC3E}">
        <p14:creationId xmlns:p14="http://schemas.microsoft.com/office/powerpoint/2010/main" val="768248361"/>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pPr algn="ctr"/>
            <a:r>
              <a:rPr lang="en-US" dirty="0">
                <a:solidFill>
                  <a:schemeClr val="tx1"/>
                </a:solidFill>
                <a:effectLst>
                  <a:outerShdw blurRad="38100" dist="38100" dir="2700000" algn="tl">
                    <a:srgbClr val="000000">
                      <a:alpha val="43137"/>
                    </a:srgbClr>
                  </a:outerShdw>
                </a:effectLst>
                <a:latin typeface="+mj-lt"/>
              </a:rPr>
              <a:t>GROWTH VS. FIXED MINDSET</a:t>
            </a:r>
          </a:p>
        </p:txBody>
      </p:sp>
      <p:graphicFrame>
        <p:nvGraphicFramePr>
          <p:cNvPr id="4" name="Content Placeholder 3"/>
          <p:cNvGraphicFramePr>
            <a:graphicFrameLocks noGrp="1"/>
          </p:cNvGraphicFramePr>
          <p:nvPr>
            <p:ph idx="1"/>
          </p:nvPr>
        </p:nvGraphicFramePr>
        <p:xfrm>
          <a:off x="6858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67458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430C-C0C5-4973-8FB8-23C159D6F366}"/>
              </a:ext>
            </a:extLst>
          </p:cNvPr>
          <p:cNvSpPr>
            <a:spLocks noGrp="1"/>
          </p:cNvSpPr>
          <p:nvPr>
            <p:ph type="title"/>
          </p:nvPr>
        </p:nvSpPr>
        <p:spPr>
          <a:xfrm>
            <a:off x="206406" y="228600"/>
            <a:ext cx="8458200" cy="1143000"/>
          </a:xfrm>
        </p:spPr>
        <p:txBody>
          <a:bodyPr>
            <a:normAutofit fontScale="90000"/>
          </a:bodyPr>
          <a:lstStyle/>
          <a:p>
            <a:pPr algn="ctr"/>
            <a:r>
              <a:rPr lang="en-US" sz="4800" b="1" dirty="0">
                <a:solidFill>
                  <a:schemeClr val="tx1"/>
                </a:solidFill>
                <a:latin typeface="+mj-lt"/>
              </a:rPr>
              <a:t>HOW DO WE CHANGE THIS MINDSET?</a:t>
            </a:r>
          </a:p>
        </p:txBody>
      </p:sp>
      <p:sp>
        <p:nvSpPr>
          <p:cNvPr id="3" name="Content Placeholder 2">
            <a:extLst>
              <a:ext uri="{FF2B5EF4-FFF2-40B4-BE49-F238E27FC236}">
                <a16:creationId xmlns:a16="http://schemas.microsoft.com/office/drawing/2014/main" id="{EA3C7AA4-B65C-4B0B-B3DB-F912BCF8EC87}"/>
              </a:ext>
            </a:extLst>
          </p:cNvPr>
          <p:cNvSpPr>
            <a:spLocks noGrp="1"/>
          </p:cNvSpPr>
          <p:nvPr>
            <p:ph idx="1"/>
          </p:nvPr>
        </p:nvSpPr>
        <p:spPr/>
        <p:txBody>
          <a:bodyPr>
            <a:normAutofit/>
          </a:bodyPr>
          <a:lstStyle/>
          <a:p>
            <a:endParaRPr lang="en-US" sz="2800" dirty="0">
              <a:effectLst/>
              <a:cs typeface="Arial" panose="020B0604020202020204" pitchFamily="34" charset="0"/>
            </a:endParaRPr>
          </a:p>
          <a:p>
            <a:r>
              <a:rPr lang="en-US" sz="3200" dirty="0">
                <a:solidFill>
                  <a:schemeClr val="tx1"/>
                </a:solidFill>
                <a:effectLst/>
                <a:cs typeface="Arial" panose="020B0604020202020204" pitchFamily="34" charset="0"/>
              </a:rPr>
              <a:t>TRANSFORMATION:  LEADERS CHANGE BELIEF SYSTEMS</a:t>
            </a:r>
          </a:p>
          <a:p>
            <a:endParaRPr lang="en-US" sz="3200" dirty="0">
              <a:solidFill>
                <a:schemeClr val="tx1"/>
              </a:solidFill>
              <a:effectLst/>
              <a:cs typeface="Arial" panose="020B0604020202020204" pitchFamily="34" charset="0"/>
            </a:endParaRPr>
          </a:p>
          <a:p>
            <a:r>
              <a:rPr lang="en-US" sz="3200" dirty="0">
                <a:solidFill>
                  <a:schemeClr val="tx1"/>
                </a:solidFill>
                <a:effectLst/>
                <a:cs typeface="Arial" panose="020B0604020202020204" pitchFamily="34" charset="0"/>
              </a:rPr>
              <a:t>CASE STUDY: EVOLUTION OF SAFETY BELIEF SYSTEM</a:t>
            </a:r>
          </a:p>
        </p:txBody>
      </p:sp>
    </p:spTree>
    <p:extLst>
      <p:ext uri="{BB962C8B-B14F-4D97-AF65-F5344CB8AC3E}">
        <p14:creationId xmlns:p14="http://schemas.microsoft.com/office/powerpoint/2010/main" val="176412056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D02B90-0EBC-401B-A59D-E5D0F3806B6F}"/>
              </a:ext>
            </a:extLst>
          </p:cNvPr>
          <p:cNvSpPr>
            <a:spLocks noGrp="1"/>
          </p:cNvSpPr>
          <p:nvPr>
            <p:ph idx="1"/>
          </p:nvPr>
        </p:nvSpPr>
        <p:spPr/>
        <p:txBody>
          <a:bodyPr/>
          <a:lstStyle/>
          <a:p>
            <a:pPr marL="623887" indent="-514350">
              <a:buFont typeface="Wingdings 3" panose="05040102010807070707" pitchFamily="18" charset="2"/>
              <a:buAutoNum type="arabicPeriod"/>
              <a:defRPr/>
            </a:pPr>
            <a:endParaRPr lang="en-US" dirty="0"/>
          </a:p>
          <a:p>
            <a:pPr marL="623887" indent="-514350">
              <a:buFont typeface="Wingdings 3" panose="05040102010807070707" pitchFamily="18" charset="2"/>
              <a:buAutoNum type="arabicPeriod"/>
              <a:defRPr/>
            </a:pPr>
            <a:r>
              <a:rPr lang="en-US" dirty="0"/>
              <a:t>MAKING IT IMPORTANT TO LEADERSHIP AND MANAGEMENT</a:t>
            </a:r>
          </a:p>
          <a:p>
            <a:pPr marL="623887" indent="-514350">
              <a:buFont typeface="Wingdings 3" panose="05040102010807070707" pitchFamily="18" charset="2"/>
              <a:buAutoNum type="arabicPeriod"/>
              <a:defRPr/>
            </a:pPr>
            <a:r>
              <a:rPr lang="en-US" dirty="0"/>
              <a:t>COMMUNICATING FROM TOP TO BOTTOM OF ORGANIZATION</a:t>
            </a:r>
          </a:p>
          <a:p>
            <a:pPr marL="623887" indent="-514350">
              <a:buFont typeface="Wingdings 3" panose="05040102010807070707" pitchFamily="18" charset="2"/>
              <a:buAutoNum type="arabicPeriod"/>
              <a:defRPr/>
            </a:pPr>
            <a:r>
              <a:rPr lang="en-US" dirty="0"/>
              <a:t>EMPHASIZING KEY THEMES IN MEETINGS AND ONGOING TRAINING</a:t>
            </a:r>
          </a:p>
          <a:p>
            <a:pPr marL="623887" indent="-514350">
              <a:buFont typeface="Wingdings 3" panose="05040102010807070707" pitchFamily="18" charset="2"/>
              <a:buAutoNum type="arabicPeriod"/>
              <a:defRPr/>
            </a:pPr>
            <a:r>
              <a:rPr lang="en-US" dirty="0"/>
              <a:t>MEASURE AND MONITOR AT BEST PRACTICES LEVEL</a:t>
            </a:r>
          </a:p>
          <a:p>
            <a:pPr marL="109537" indent="0">
              <a:buFont typeface="Wingdings 3" panose="05040102010807070707" pitchFamily="18" charset="2"/>
              <a:buNone/>
              <a:defRPr/>
            </a:pPr>
            <a:endParaRPr lang="en-US" dirty="0"/>
          </a:p>
        </p:txBody>
      </p:sp>
      <p:sp>
        <p:nvSpPr>
          <p:cNvPr id="3" name="Title 2">
            <a:extLst>
              <a:ext uri="{FF2B5EF4-FFF2-40B4-BE49-F238E27FC236}">
                <a16:creationId xmlns:a16="http://schemas.microsoft.com/office/drawing/2014/main" id="{B15F7BC6-8BC6-4CCF-B30F-5098149FAAD8}"/>
              </a:ext>
            </a:extLst>
          </p:cNvPr>
          <p:cNvSpPr>
            <a:spLocks noGrp="1"/>
          </p:cNvSpPr>
          <p:nvPr>
            <p:ph type="title"/>
          </p:nvPr>
        </p:nvSpPr>
        <p:spPr/>
        <p:txBody>
          <a:bodyPr>
            <a:normAutofit fontScale="90000"/>
          </a:bodyPr>
          <a:lstStyle/>
          <a:p>
            <a:pPr algn="ctr">
              <a:defRPr/>
            </a:pPr>
            <a:r>
              <a:rPr lang="en-US" dirty="0"/>
              <a:t>FIVE WAYS TO USE THE SAFETY MODEL FOR ENGAGMENT</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pPr algn="ctr"/>
            <a:r>
              <a:rPr lang="en-US" sz="4000" dirty="0"/>
              <a:t>HOW WOULD YOU DEFINE THE WORD LEGACY? </a:t>
            </a:r>
          </a:p>
          <a:p>
            <a:pPr algn="ctr"/>
            <a:endParaRPr lang="en-US" sz="4000" dirty="0"/>
          </a:p>
          <a:p>
            <a:pPr algn="ctr"/>
            <a:r>
              <a:rPr lang="en-US" sz="4000" dirty="0"/>
              <a:t>WHAT DOES IT MEAN TO YOU?</a:t>
            </a:r>
          </a:p>
        </p:txBody>
      </p:sp>
      <p:sp>
        <p:nvSpPr>
          <p:cNvPr id="3" name="Title 2"/>
          <p:cNvSpPr>
            <a:spLocks noGrp="1"/>
          </p:cNvSpPr>
          <p:nvPr>
            <p:ph type="title"/>
          </p:nvPr>
        </p:nvSpPr>
        <p:spPr>
          <a:xfrm>
            <a:off x="152400" y="274638"/>
            <a:ext cx="8839200" cy="1401762"/>
          </a:xfrm>
        </p:spPr>
        <p:txBody>
          <a:bodyPr>
            <a:normAutofit/>
          </a:bodyPr>
          <a:lstStyle/>
          <a:p>
            <a:pPr algn="ctr"/>
            <a:r>
              <a:rPr lang="en-US" sz="4000" dirty="0">
                <a:solidFill>
                  <a:schemeClr val="tx1"/>
                </a:solidFill>
              </a:rPr>
              <a:t>YOUR LEGACY IN THIS INDUSTRY</a:t>
            </a:r>
          </a:p>
        </p:txBody>
      </p:sp>
    </p:spTree>
    <p:extLst>
      <p:ext uri="{BB962C8B-B14F-4D97-AF65-F5344CB8AC3E}">
        <p14:creationId xmlns:p14="http://schemas.microsoft.com/office/powerpoint/2010/main" val="393644485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lgn="ctr">
              <a:buNone/>
            </a:pPr>
            <a:r>
              <a:rPr lang="en-US" sz="5400" b="1" dirty="0">
                <a:solidFill>
                  <a:schemeClr val="tx1"/>
                </a:solidFill>
                <a:effectLst/>
                <a:latin typeface="+mj-lt"/>
              </a:rPr>
              <a:t>ELEVATE YOURSELF </a:t>
            </a:r>
          </a:p>
          <a:p>
            <a:pPr marL="0" indent="0" algn="ctr">
              <a:buNone/>
            </a:pPr>
            <a:r>
              <a:rPr lang="en-US" sz="5400" b="1" dirty="0">
                <a:solidFill>
                  <a:schemeClr val="tx1"/>
                </a:solidFill>
                <a:effectLst/>
                <a:latin typeface="+mj-lt"/>
              </a:rPr>
              <a:t>TO </a:t>
            </a:r>
          </a:p>
          <a:p>
            <a:pPr marL="0" indent="0" algn="ctr">
              <a:buNone/>
            </a:pPr>
            <a:r>
              <a:rPr lang="en-US" sz="5400" b="1" dirty="0">
                <a:solidFill>
                  <a:schemeClr val="tx1"/>
                </a:solidFill>
                <a:effectLst/>
                <a:latin typeface="+mj-lt"/>
              </a:rPr>
              <a:t>ELEVATE OTHERS</a:t>
            </a:r>
          </a:p>
          <a:p>
            <a:pPr marL="0" indent="0" algn="ctr">
              <a:buNone/>
            </a:pPr>
            <a:endParaRPr lang="en-US" sz="2800" b="1" dirty="0">
              <a:solidFill>
                <a:schemeClr val="tx1"/>
              </a:solidFill>
              <a:effectLst/>
              <a:latin typeface="+mj-lt"/>
            </a:endParaRPr>
          </a:p>
          <a:p>
            <a:pPr marL="0" indent="0" algn="ctr">
              <a:buNone/>
            </a:pPr>
            <a:endParaRPr lang="en-US" sz="2800" b="1" dirty="0">
              <a:solidFill>
                <a:schemeClr val="tx1"/>
              </a:solidFill>
              <a:effectLst/>
              <a:latin typeface="+mj-lt"/>
            </a:endParaRPr>
          </a:p>
          <a:p>
            <a:pPr marL="0" indent="0" algn="ctr">
              <a:buNone/>
            </a:pPr>
            <a:endParaRPr lang="en-US" sz="2800" b="1" dirty="0">
              <a:solidFill>
                <a:schemeClr val="tx1"/>
              </a:solidFill>
              <a:effectLst/>
              <a:latin typeface="+mj-lt"/>
            </a:endParaRPr>
          </a:p>
          <a:p>
            <a:pPr marL="0" indent="0" algn="ctr">
              <a:buNone/>
            </a:pPr>
            <a:endParaRPr lang="en-US" sz="2800" b="1" dirty="0">
              <a:solidFill>
                <a:schemeClr val="tx1"/>
              </a:solidFill>
              <a:effectLst/>
              <a:latin typeface="+mj-lt"/>
            </a:endParaRPr>
          </a:p>
          <a:p>
            <a:pPr marL="0" indent="0" algn="ctr">
              <a:buNone/>
            </a:pPr>
            <a:endParaRPr lang="en-US" sz="2800" b="1" dirty="0">
              <a:solidFill>
                <a:schemeClr val="tx1"/>
              </a:solidFill>
              <a:effectLst/>
              <a:latin typeface="+mj-lt"/>
            </a:endParaRPr>
          </a:p>
          <a:p>
            <a:pPr marL="0" indent="0" algn="ctr">
              <a:buNone/>
            </a:pPr>
            <a:r>
              <a:rPr lang="en-US" sz="2800" b="1" dirty="0">
                <a:solidFill>
                  <a:schemeClr val="tx1"/>
                </a:solidFill>
                <a:effectLst/>
                <a:latin typeface="+mj-lt"/>
              </a:rPr>
              <a:t>LEADER.   CO-WORKER.   SPOUSE.   PARENT. </a:t>
            </a:r>
          </a:p>
          <a:p>
            <a:pPr marL="0" indent="0" algn="ctr">
              <a:buNone/>
            </a:pPr>
            <a:endParaRPr lang="en-US" sz="5400" dirty="0">
              <a:solidFill>
                <a:schemeClr val="tx1"/>
              </a:solidFill>
              <a:effectLst/>
              <a:latin typeface="+mj-lt"/>
            </a:endParaRPr>
          </a:p>
          <a:p>
            <a:pPr marL="0" indent="0" algn="ctr">
              <a:buNone/>
            </a:pPr>
            <a:endParaRPr lang="en-US" sz="5400" dirty="0">
              <a:solidFill>
                <a:schemeClr val="tx1"/>
              </a:solidFill>
              <a:effectLst/>
              <a:latin typeface="+mj-lt"/>
            </a:endParaRPr>
          </a:p>
        </p:txBody>
      </p:sp>
      <p:pic>
        <p:nvPicPr>
          <p:cNvPr id="5" name="Picture 4">
            <a:extLst>
              <a:ext uri="{FF2B5EF4-FFF2-40B4-BE49-F238E27FC236}">
                <a16:creationId xmlns:a16="http://schemas.microsoft.com/office/drawing/2014/main" id="{D5D9F90D-C995-4165-8355-4DA3BD020A6B}"/>
              </a:ext>
            </a:extLst>
          </p:cNvPr>
          <p:cNvPicPr>
            <a:picLocks noChangeAspect="1"/>
          </p:cNvPicPr>
          <p:nvPr/>
        </p:nvPicPr>
        <p:blipFill>
          <a:blip r:embed="rId2"/>
          <a:stretch>
            <a:fillRect/>
          </a:stretch>
        </p:blipFill>
        <p:spPr>
          <a:xfrm>
            <a:off x="3665164" y="3200400"/>
            <a:ext cx="1813671" cy="1450937"/>
          </a:xfrm>
          <a:prstGeom prst="rect">
            <a:avLst/>
          </a:prstGeom>
        </p:spPr>
      </p:pic>
    </p:spTree>
    <p:extLst>
      <p:ext uri="{BB962C8B-B14F-4D97-AF65-F5344CB8AC3E}">
        <p14:creationId xmlns:p14="http://schemas.microsoft.com/office/powerpoint/2010/main" val="202092660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0DEE6-A4E3-4F07-9AAE-7989C35413B1}"/>
              </a:ext>
            </a:extLst>
          </p:cNvPr>
          <p:cNvSpPr>
            <a:spLocks noGrp="1"/>
          </p:cNvSpPr>
          <p:nvPr>
            <p:ph idx="1"/>
          </p:nvPr>
        </p:nvSpPr>
        <p:spPr>
          <a:xfrm>
            <a:off x="228600" y="1166018"/>
            <a:ext cx="8610600" cy="4525963"/>
          </a:xfrm>
        </p:spPr>
        <p:txBody>
          <a:bodyPr>
            <a:normAutofit lnSpcReduction="10000"/>
          </a:bodyPr>
          <a:lstStyle/>
          <a:p>
            <a:pPr marL="109728" indent="0">
              <a:buNone/>
            </a:pPr>
            <a:endParaRPr lang="en-US" dirty="0"/>
          </a:p>
          <a:p>
            <a:r>
              <a:rPr lang="en-US" sz="3200" dirty="0"/>
              <a:t>ENGAGEMENT AS THE FOUNDATION OF THE INDUSTRY</a:t>
            </a:r>
          </a:p>
          <a:p>
            <a:endParaRPr lang="en-US" sz="3200" dirty="0"/>
          </a:p>
          <a:p>
            <a:r>
              <a:rPr lang="en-US" sz="3200" dirty="0"/>
              <a:t>PICK ONE:</a:t>
            </a:r>
          </a:p>
          <a:p>
            <a:pPr lvl="1"/>
            <a:r>
              <a:rPr lang="en-US" sz="2800" dirty="0"/>
              <a:t>SKILLED WORKFORCE</a:t>
            </a:r>
          </a:p>
          <a:p>
            <a:pPr lvl="1"/>
            <a:r>
              <a:rPr lang="en-US" sz="2800" dirty="0"/>
              <a:t>ENGAGED WORKFORCE</a:t>
            </a:r>
          </a:p>
          <a:p>
            <a:pPr lvl="1"/>
            <a:endParaRPr lang="en-US" sz="2800" dirty="0"/>
          </a:p>
          <a:p>
            <a:pPr lvl="1"/>
            <a:r>
              <a:rPr lang="en-US" sz="2800" dirty="0"/>
              <a:t>WHAT % LACK THE RIGHT SKILLS, ATTITUDES OR BEHAVIORS?</a:t>
            </a:r>
          </a:p>
        </p:txBody>
      </p:sp>
      <p:sp>
        <p:nvSpPr>
          <p:cNvPr id="3" name="Title 2">
            <a:extLst>
              <a:ext uri="{FF2B5EF4-FFF2-40B4-BE49-F238E27FC236}">
                <a16:creationId xmlns:a16="http://schemas.microsoft.com/office/drawing/2014/main" id="{9E27F61F-3540-4E6B-A460-F4889251B3F2}"/>
              </a:ext>
            </a:extLst>
          </p:cNvPr>
          <p:cNvSpPr>
            <a:spLocks noGrp="1"/>
          </p:cNvSpPr>
          <p:nvPr>
            <p:ph type="title"/>
          </p:nvPr>
        </p:nvSpPr>
        <p:spPr/>
        <p:txBody>
          <a:bodyPr/>
          <a:lstStyle/>
          <a:p>
            <a:pPr algn="ctr"/>
            <a:r>
              <a:rPr lang="en-US" dirty="0"/>
              <a:t>THE 2</a:t>
            </a:r>
            <a:r>
              <a:rPr lang="en-US" baseline="30000" dirty="0"/>
              <a:t>ND</a:t>
            </a:r>
            <a:r>
              <a:rPr lang="en-US" dirty="0"/>
              <a:t> LEGACY CHALLENGE</a:t>
            </a:r>
          </a:p>
        </p:txBody>
      </p:sp>
    </p:spTree>
    <p:extLst>
      <p:ext uri="{BB962C8B-B14F-4D97-AF65-F5344CB8AC3E}">
        <p14:creationId xmlns:p14="http://schemas.microsoft.com/office/powerpoint/2010/main" val="395777443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DB49A-31D2-4CB3-B3F4-01716B771C3A}"/>
              </a:ext>
            </a:extLst>
          </p:cNvPr>
          <p:cNvSpPr>
            <a:spLocks noGrp="1"/>
          </p:cNvSpPr>
          <p:nvPr>
            <p:ph idx="1"/>
          </p:nvPr>
        </p:nvSpPr>
        <p:spPr/>
        <p:txBody>
          <a:bodyPr/>
          <a:lstStyle/>
          <a:p>
            <a:pPr>
              <a:defRPr/>
            </a:pPr>
            <a:endParaRPr lang="en-US" dirty="0"/>
          </a:p>
          <a:p>
            <a:pPr>
              <a:defRPr/>
            </a:pPr>
            <a:endParaRPr lang="en-US" dirty="0"/>
          </a:p>
          <a:p>
            <a:pPr marL="109537" indent="0" algn="ctr">
              <a:buFont typeface="Wingdings 3" panose="05040102010807070707" pitchFamily="18" charset="2"/>
              <a:buNone/>
              <a:defRPr/>
            </a:pPr>
            <a:r>
              <a:rPr lang="en-US" sz="3600" dirty="0"/>
              <a:t>WHEN WAS THE LAST TIME YOU WERE BORED, UNINSPIRED OR DISENGAGED AT WORK?</a:t>
            </a:r>
          </a:p>
        </p:txBody>
      </p:sp>
      <p:sp>
        <p:nvSpPr>
          <p:cNvPr id="3" name="Title 2">
            <a:extLst>
              <a:ext uri="{FF2B5EF4-FFF2-40B4-BE49-F238E27FC236}">
                <a16:creationId xmlns:a16="http://schemas.microsoft.com/office/drawing/2014/main" id="{7EE084DD-6029-48AB-8AAE-0E7548B843DF}"/>
              </a:ext>
            </a:extLst>
          </p:cNvPr>
          <p:cNvSpPr>
            <a:spLocks noGrp="1"/>
          </p:cNvSpPr>
          <p:nvPr>
            <p:ph type="title"/>
          </p:nvPr>
        </p:nvSpPr>
        <p:spPr/>
        <p:txBody>
          <a:bodyPr/>
          <a:lstStyle/>
          <a:p>
            <a:pPr algn="ctr">
              <a:defRPr/>
            </a:pPr>
            <a:r>
              <a:rPr lang="en-US" dirty="0"/>
              <a:t>A LEADERSHIP BLIND SPOT?</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7CC9FC-EB50-4AE2-873A-3D30FDB1C5F7}"/>
              </a:ext>
            </a:extLst>
          </p:cNvPr>
          <p:cNvSpPr>
            <a:spLocks noGrp="1"/>
          </p:cNvSpPr>
          <p:nvPr>
            <p:ph idx="1"/>
          </p:nvPr>
        </p:nvSpPr>
        <p:spPr/>
        <p:txBody>
          <a:bodyPr/>
          <a:lstStyle/>
          <a:p>
            <a:pPr marL="109537" indent="0">
              <a:buFont typeface="Wingdings 3" panose="05040102010807070707" pitchFamily="18" charset="2"/>
              <a:buNone/>
              <a:defRPr/>
            </a:pPr>
            <a:endParaRPr lang="en-US" dirty="0"/>
          </a:p>
          <a:p>
            <a:pPr>
              <a:defRPr/>
            </a:pPr>
            <a:endParaRPr lang="en-US" dirty="0"/>
          </a:p>
          <a:p>
            <a:pPr marL="109537" indent="0" algn="ctr">
              <a:buFont typeface="Wingdings 3" panose="05040102010807070707" pitchFamily="18" charset="2"/>
              <a:buNone/>
              <a:defRPr/>
            </a:pPr>
            <a:r>
              <a:rPr lang="en-US" sz="4000" dirty="0"/>
              <a:t>LESS THAN 30% OF AMERICANS IN THE WORKPLACE REPORT BEING ENGAGED.</a:t>
            </a:r>
          </a:p>
          <a:p>
            <a:pPr marL="109537" indent="0" algn="ctr">
              <a:buFont typeface="Wingdings 3" panose="05040102010807070707" pitchFamily="18" charset="2"/>
              <a:buNone/>
              <a:defRPr/>
            </a:pPr>
            <a:r>
              <a:rPr lang="en-US" sz="4000" dirty="0"/>
              <a:t>	</a:t>
            </a:r>
            <a:r>
              <a:rPr lang="en-US" sz="2000" dirty="0"/>
              <a:t>- Gallup Organization Poll</a:t>
            </a:r>
            <a:endParaRPr lang="en-US" sz="4000" dirty="0"/>
          </a:p>
        </p:txBody>
      </p:sp>
      <p:sp>
        <p:nvSpPr>
          <p:cNvPr id="3" name="Title 2">
            <a:extLst>
              <a:ext uri="{FF2B5EF4-FFF2-40B4-BE49-F238E27FC236}">
                <a16:creationId xmlns:a16="http://schemas.microsoft.com/office/drawing/2014/main" id="{CF8E2759-05FE-474F-9395-724A166149CD}"/>
              </a:ext>
            </a:extLst>
          </p:cNvPr>
          <p:cNvSpPr>
            <a:spLocks noGrp="1"/>
          </p:cNvSpPr>
          <p:nvPr>
            <p:ph type="title"/>
          </p:nvPr>
        </p:nvSpPr>
        <p:spPr/>
        <p:txBody>
          <a:bodyPr/>
          <a:lstStyle/>
          <a:p>
            <a:pPr algn="ctr">
              <a:defRPr/>
            </a:pPr>
            <a:r>
              <a:rPr lang="en-US" dirty="0"/>
              <a:t>PROBLEM OR OPPORTUNITY?</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B54DE-6D80-4A0F-A3A6-73FDF0BF5B99}"/>
              </a:ext>
            </a:extLst>
          </p:cNvPr>
          <p:cNvSpPr>
            <a:spLocks noGrp="1"/>
          </p:cNvSpPr>
          <p:nvPr>
            <p:ph idx="1"/>
          </p:nvPr>
        </p:nvSpPr>
        <p:spPr/>
        <p:txBody>
          <a:bodyPr/>
          <a:lstStyle/>
          <a:p>
            <a:pPr>
              <a:defRPr/>
            </a:pPr>
            <a:endParaRPr lang="en-US" dirty="0"/>
          </a:p>
          <a:p>
            <a:pPr>
              <a:defRPr/>
            </a:pPr>
            <a:endParaRPr lang="en-US" dirty="0"/>
          </a:p>
          <a:p>
            <a:pPr marL="109537" indent="0" algn="ctr">
              <a:buFont typeface="Wingdings 3" panose="05040102010807070707" pitchFamily="18" charset="2"/>
              <a:buNone/>
              <a:defRPr/>
            </a:pPr>
            <a:r>
              <a:rPr lang="en-US" sz="4000" dirty="0"/>
              <a:t>ENGAGEMENT LARGELY DETERMINES THE LEVEL OF </a:t>
            </a:r>
            <a:r>
              <a:rPr lang="en-US" sz="4000" b="1" u="sng" dirty="0"/>
              <a:t>DISCRETIONARY EFFORT </a:t>
            </a:r>
            <a:r>
              <a:rPr lang="en-US" sz="4000" dirty="0"/>
              <a:t>THE EMPLOYEE PROVIDES.</a:t>
            </a:r>
          </a:p>
        </p:txBody>
      </p:sp>
      <p:sp>
        <p:nvSpPr>
          <p:cNvPr id="3" name="Title 2">
            <a:extLst>
              <a:ext uri="{FF2B5EF4-FFF2-40B4-BE49-F238E27FC236}">
                <a16:creationId xmlns:a16="http://schemas.microsoft.com/office/drawing/2014/main" id="{C4039C1F-CE52-4432-AEF3-2357467A04E8}"/>
              </a:ext>
            </a:extLst>
          </p:cNvPr>
          <p:cNvSpPr>
            <a:spLocks noGrp="1"/>
          </p:cNvSpPr>
          <p:nvPr>
            <p:ph type="title"/>
          </p:nvPr>
        </p:nvSpPr>
        <p:spPr/>
        <p:txBody>
          <a:bodyPr/>
          <a:lstStyle/>
          <a:p>
            <a:pPr algn="ctr">
              <a:defRPr/>
            </a:pPr>
            <a:r>
              <a:rPr lang="en-US" dirty="0"/>
              <a:t>ENGAGEMENT ROI </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53013F1-C7B4-4D35-9B27-A5D940020F54}"/>
              </a:ext>
            </a:extLst>
          </p:cNvPr>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9102A30-644A-47F8-9CE2-579B26188FAF}"/>
              </a:ext>
            </a:extLst>
          </p:cNvPr>
          <p:cNvSpPr>
            <a:spLocks noGrp="1"/>
          </p:cNvSpPr>
          <p:nvPr>
            <p:ph type="title"/>
          </p:nvPr>
        </p:nvSpPr>
        <p:spPr/>
        <p:txBody>
          <a:bodyPr>
            <a:normAutofit fontScale="90000"/>
          </a:bodyPr>
          <a:lstStyle/>
          <a:p>
            <a:pPr algn="ctr" eaLnBrk="1" fontAlgn="auto" hangingPunct="1">
              <a:spcAft>
                <a:spcPts val="0"/>
              </a:spcAft>
              <a:defRPr/>
            </a:pPr>
            <a:r>
              <a:rPr lang="en-US" dirty="0"/>
              <a:t>COMPANY PERFORMANCE VALUE MATRIX</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7EFFBF67-F79E-43BF-8EB5-4F0D70CD12A8}"/>
              </a:ext>
            </a:extLst>
          </p:cNvPr>
          <p:cNvSpPr>
            <a:spLocks noGrp="1"/>
          </p:cNvSpPr>
          <p:nvPr>
            <p:ph idx="1"/>
          </p:nvPr>
        </p:nvSpPr>
        <p:spPr/>
        <p:txBody>
          <a:bodyPr/>
          <a:lstStyle/>
          <a:p>
            <a:r>
              <a:rPr lang="en-US" altLang="en-US" b="1" u="sng" dirty="0"/>
              <a:t>PROFIT:</a:t>
            </a:r>
            <a:r>
              <a:rPr lang="en-US" altLang="en-US" dirty="0"/>
              <a:t> FORTUNE TOP 100 PLACES TO WORK HAVE OUTPERFORMED THE S&amp;P 500 BY A RATIO OF 2:1 FOR 14 YEARS. 12% VS. 6.5%</a:t>
            </a:r>
          </a:p>
          <a:p>
            <a:endParaRPr lang="en-US" altLang="en-US" dirty="0"/>
          </a:p>
          <a:p>
            <a:r>
              <a:rPr lang="en-US" altLang="en-US" u="sng" dirty="0"/>
              <a:t>SUSTAINED SUCCESS:</a:t>
            </a:r>
            <a:r>
              <a:rPr lang="en-US" altLang="en-US" dirty="0"/>
              <a:t> CULTURE IS MORE IMPORTANT THAN LEADERSHIP (Deloitte’s Survey)</a:t>
            </a:r>
          </a:p>
          <a:p>
            <a:endParaRPr lang="en-US" altLang="en-US" dirty="0"/>
          </a:p>
          <a:p>
            <a:r>
              <a:rPr lang="en-US" altLang="en-US" u="sng" dirty="0"/>
              <a:t>TALENT:</a:t>
            </a:r>
            <a:r>
              <a:rPr lang="en-US" altLang="en-US" dirty="0"/>
              <a:t> 100 to 1 RATIO? THE CONTAINER STORE? AND PAYS 2X MORE THAN PEERS?</a:t>
            </a:r>
          </a:p>
        </p:txBody>
      </p:sp>
      <p:sp>
        <p:nvSpPr>
          <p:cNvPr id="3" name="Title 2">
            <a:extLst>
              <a:ext uri="{FF2B5EF4-FFF2-40B4-BE49-F238E27FC236}">
                <a16:creationId xmlns:a16="http://schemas.microsoft.com/office/drawing/2014/main" id="{8D953075-2713-4394-9D0D-9FFE779E4E11}"/>
              </a:ext>
            </a:extLst>
          </p:cNvPr>
          <p:cNvSpPr>
            <a:spLocks noGrp="1"/>
          </p:cNvSpPr>
          <p:nvPr>
            <p:ph type="title"/>
          </p:nvPr>
        </p:nvSpPr>
        <p:spPr>
          <a:xfrm>
            <a:off x="457200" y="152400"/>
            <a:ext cx="8229600" cy="1143000"/>
          </a:xfrm>
        </p:spPr>
        <p:txBody>
          <a:bodyPr/>
          <a:lstStyle/>
          <a:p>
            <a:pPr algn="ctr">
              <a:defRPr/>
            </a:pPr>
            <a:r>
              <a:rPr lang="en-US" dirty="0"/>
              <a:t>THE POWER OF ENGAGEMENT</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50F0614A-76E4-4973-BC36-1A5622E5E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06413"/>
            <a:ext cx="5562600" cy="556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4AA25-93E6-4012-8E76-47EA5C5B7CA4}"/>
              </a:ext>
            </a:extLst>
          </p:cNvPr>
          <p:cNvSpPr>
            <a:spLocks noGrp="1"/>
          </p:cNvSpPr>
          <p:nvPr>
            <p:ph type="title"/>
          </p:nvPr>
        </p:nvSpPr>
        <p:spPr>
          <a:xfrm>
            <a:off x="457200" y="98899"/>
            <a:ext cx="8229600" cy="1143000"/>
          </a:xfrm>
        </p:spPr>
        <p:txBody>
          <a:bodyPr/>
          <a:lstStyle/>
          <a:p>
            <a:pPr algn="ctr">
              <a:defRPr/>
            </a:pPr>
            <a:r>
              <a:rPr lang="en-US" dirty="0"/>
              <a:t>THE SURVEY SAYS</a:t>
            </a:r>
          </a:p>
        </p:txBody>
      </p:sp>
      <p:pic>
        <p:nvPicPr>
          <p:cNvPr id="57347" name="Picture 2">
            <a:extLst>
              <a:ext uri="{FF2B5EF4-FFF2-40B4-BE49-F238E27FC236}">
                <a16:creationId xmlns:a16="http://schemas.microsoft.com/office/drawing/2014/main" id="{59051FA3-6964-40D1-9944-9A63C502C2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19201"/>
            <a:ext cx="7848600" cy="48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lstStyle/>
          <a:p>
            <a:pPr eaLnBrk="1" hangingPunct="1">
              <a:defRPr/>
            </a:pPr>
            <a:r>
              <a:rPr lang="en-US" dirty="0"/>
              <a:t>CREATING A NEW BELIEF SYSTEM</a:t>
            </a:r>
          </a:p>
          <a:p>
            <a:pPr eaLnBrk="1" hangingPunct="1">
              <a:defRPr/>
            </a:pPr>
            <a:r>
              <a:rPr lang="en-US" dirty="0"/>
              <a:t>THE FIRST TWO CULTURAL CHANGES?</a:t>
            </a:r>
          </a:p>
          <a:p>
            <a:pPr eaLnBrk="1" hangingPunct="1">
              <a:defRPr/>
            </a:pPr>
            <a:r>
              <a:rPr lang="en-US" dirty="0"/>
              <a:t>WHY DID THEY OCCUR?</a:t>
            </a:r>
          </a:p>
          <a:p>
            <a:pPr eaLnBrk="1" hangingPunct="1">
              <a:defRPr/>
            </a:pPr>
            <a:r>
              <a:rPr lang="en-US" dirty="0"/>
              <a:t>WHAT IS THE THIRD CULTURAL CHANGE?</a:t>
            </a:r>
          </a:p>
          <a:p>
            <a:pPr eaLnBrk="1" hangingPunct="1">
              <a:buFont typeface="Wingdings" pitchFamily="2" charset="2"/>
              <a:buNone/>
              <a:defRPr/>
            </a:pPr>
            <a:endParaRPr lang="en-US" b="1" dirty="0"/>
          </a:p>
          <a:p>
            <a:pPr algn="ctr" eaLnBrk="1" hangingPunct="1">
              <a:buFont typeface="Wingdings" pitchFamily="2" charset="2"/>
              <a:buNone/>
              <a:defRPr/>
            </a:pPr>
            <a:r>
              <a:rPr lang="en-US" sz="3600" b="1" u="sng" dirty="0"/>
              <a:t>A PEOPLE DEVELOPMENT &amp; PERFORMANCE CULTURE</a:t>
            </a:r>
          </a:p>
        </p:txBody>
      </p:sp>
      <p:sp>
        <p:nvSpPr>
          <p:cNvPr id="2" name="Title 1"/>
          <p:cNvSpPr>
            <a:spLocks noGrp="1"/>
          </p:cNvSpPr>
          <p:nvPr>
            <p:ph type="title"/>
          </p:nvPr>
        </p:nvSpPr>
        <p:spPr/>
        <p:txBody>
          <a:bodyPr>
            <a:normAutofit fontScale="90000"/>
          </a:bodyPr>
          <a:lstStyle/>
          <a:p>
            <a:pPr algn="ctr" eaLnBrk="1" hangingPunct="1">
              <a:defRPr/>
            </a:pPr>
            <a:r>
              <a:rPr lang="en-US" sz="4000" b="1" dirty="0"/>
              <a:t>NEXT GEN LEADING THE THIRD INDUSTRY CULTURAL CHANGE</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457200"/>
            <a:ext cx="8229600" cy="5550091"/>
          </a:xfrm>
        </p:spPr>
        <p:txBody>
          <a:bodyPr>
            <a:normAutofit/>
          </a:bodyPr>
          <a:lstStyle/>
          <a:p>
            <a:endParaRPr lang="en-US" altLang="en-US" dirty="0"/>
          </a:p>
          <a:p>
            <a:pPr algn="ctr">
              <a:buFontTx/>
              <a:buNone/>
            </a:pPr>
            <a:r>
              <a:rPr lang="en-US" altLang="en-US" sz="6600" dirty="0"/>
              <a:t>LEGACY LEADERSHIP</a:t>
            </a:r>
          </a:p>
          <a:p>
            <a:pPr algn="ctr">
              <a:buFontTx/>
              <a:buNone/>
            </a:pPr>
            <a:r>
              <a:rPr lang="en-US" altLang="en-US" sz="2400" dirty="0"/>
              <a:t>2021-2046</a:t>
            </a:r>
          </a:p>
          <a:p>
            <a:pPr algn="ctr">
              <a:buFontTx/>
              <a:buNone/>
            </a:pPr>
            <a:endParaRPr lang="en-US" altLang="en-US" sz="2400" dirty="0"/>
          </a:p>
          <a:p>
            <a:pPr algn="ctr">
              <a:buFontTx/>
              <a:buNone/>
            </a:pPr>
            <a:endParaRPr lang="en-US" altLang="en-US" sz="2400" dirty="0"/>
          </a:p>
          <a:p>
            <a:pPr algn="ctr">
              <a:buFontTx/>
              <a:buNone/>
            </a:pPr>
            <a:r>
              <a:rPr lang="en-US" altLang="en-US" sz="2400" dirty="0"/>
              <a:t>A GROWTH MINDSET FOR THE INDUSTRY</a:t>
            </a:r>
          </a:p>
          <a:p>
            <a:pPr algn="ctr">
              <a:buFontTx/>
              <a:buNone/>
            </a:pPr>
            <a:r>
              <a:rPr lang="en-US" altLang="en-US" sz="2400" dirty="0"/>
              <a:t>NEW PEOPLE ENGAGEMENT SKILL SETS</a:t>
            </a:r>
          </a:p>
          <a:p>
            <a:pPr algn="ctr">
              <a:buFontTx/>
              <a:buNone/>
            </a:pPr>
            <a:r>
              <a:rPr lang="en-US" altLang="en-US" sz="2400" dirty="0"/>
              <a:t>INDUSTRY CHANGING INITIATIVES</a:t>
            </a:r>
          </a:p>
        </p:txBody>
      </p:sp>
    </p:spTree>
    <p:extLst>
      <p:ext uri="{BB962C8B-B14F-4D97-AF65-F5344CB8AC3E}">
        <p14:creationId xmlns:p14="http://schemas.microsoft.com/office/powerpoint/2010/main" val="396490176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title"/>
          </p:nvPr>
        </p:nvSpPr>
        <p:spPr/>
        <p:txBody>
          <a:bodyPr>
            <a:normAutofit/>
          </a:bodyPr>
          <a:lstStyle/>
          <a:p>
            <a:pPr algn="ctr" eaLnBrk="1" hangingPunct="1"/>
            <a:r>
              <a:rPr lang="en-US" altLang="en-US" dirty="0"/>
              <a:t>ENGAGING CRAFT WORKERS </a:t>
            </a:r>
          </a:p>
        </p:txBody>
      </p:sp>
      <p:sp>
        <p:nvSpPr>
          <p:cNvPr id="12291" name="Rectangle 11"/>
          <p:cNvSpPr>
            <a:spLocks noGrp="1" noChangeArrowheads="1"/>
          </p:cNvSpPr>
          <p:nvPr>
            <p:ph type="body" idx="1"/>
          </p:nvPr>
        </p:nvSpPr>
        <p:spPr>
          <a:xfrm>
            <a:off x="685800" y="1371600"/>
            <a:ext cx="8001000" cy="4525963"/>
          </a:xfrm>
        </p:spPr>
        <p:txBody>
          <a:bodyPr>
            <a:normAutofit fontScale="92500" lnSpcReduction="20000"/>
          </a:bodyPr>
          <a:lstStyle/>
          <a:p>
            <a:pPr eaLnBrk="1" hangingPunct="1"/>
            <a:endParaRPr lang="en-US" altLang="en-US" sz="3200" dirty="0"/>
          </a:p>
          <a:p>
            <a:pPr algn="ctr" eaLnBrk="1" hangingPunct="1">
              <a:buFontTx/>
              <a:buNone/>
            </a:pPr>
            <a:r>
              <a:rPr lang="en-US" altLang="en-US" sz="4800" b="1" u="sng" dirty="0"/>
              <a:t>IT’S NOT </a:t>
            </a:r>
            <a:r>
              <a:rPr lang="en-US" altLang="en-US" sz="4800" b="1" u="sng" dirty="0">
                <a:solidFill>
                  <a:srgbClr val="D84F23"/>
                </a:solidFill>
              </a:rPr>
              <a:t>“US vs. THEM”</a:t>
            </a:r>
            <a:r>
              <a:rPr lang="en-US" altLang="en-US" sz="4800" b="1" u="sng" dirty="0"/>
              <a:t> </a:t>
            </a:r>
          </a:p>
          <a:p>
            <a:pPr algn="ctr" eaLnBrk="1" hangingPunct="1"/>
            <a:endParaRPr lang="en-US" altLang="en-US" sz="4800" dirty="0"/>
          </a:p>
          <a:p>
            <a:pPr eaLnBrk="1" hangingPunct="1"/>
            <a:r>
              <a:rPr lang="en-US" altLang="en-US" sz="3200" dirty="0"/>
              <a:t>PART OF SOMETHING IS THE THEME</a:t>
            </a:r>
          </a:p>
          <a:p>
            <a:pPr eaLnBrk="1" hangingPunct="1"/>
            <a:r>
              <a:rPr lang="en-US" altLang="en-US" sz="3200" dirty="0"/>
              <a:t>CONTRACTOR IS NOT THE RICH/BAD GUY</a:t>
            </a:r>
          </a:p>
          <a:p>
            <a:pPr eaLnBrk="1" hangingPunct="1"/>
            <a:r>
              <a:rPr lang="en-US" altLang="en-US" sz="3200" dirty="0"/>
              <a:t>TEAM APPROACH IS THE ONLY ONE</a:t>
            </a:r>
          </a:p>
          <a:p>
            <a:pPr eaLnBrk="1" hangingPunct="1"/>
            <a:r>
              <a:rPr lang="en-US" altLang="en-US" sz="3200" dirty="0"/>
              <a:t>WE THRIVE OR SUFFER TOGETHER</a:t>
            </a:r>
          </a:p>
          <a:p>
            <a:pPr eaLnBrk="1" hangingPunct="1"/>
            <a:r>
              <a:rPr lang="en-US" altLang="en-US" sz="3200" dirty="0"/>
              <a:t>WHAT DO THEY NEED TO KNOW??</a:t>
            </a:r>
          </a:p>
        </p:txBody>
      </p:sp>
    </p:spTree>
    <p:extLst>
      <p:ext uri="{BB962C8B-B14F-4D97-AF65-F5344CB8AC3E}">
        <p14:creationId xmlns:p14="http://schemas.microsoft.com/office/powerpoint/2010/main" val="350663570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eaLnBrk="1" hangingPunct="1"/>
            <a:r>
              <a:rPr lang="en-US" altLang="en-US" sz="4800" dirty="0"/>
              <a:t>EXPLAINING THE PARTNERSHIP</a:t>
            </a:r>
          </a:p>
        </p:txBody>
      </p:sp>
      <p:sp>
        <p:nvSpPr>
          <p:cNvPr id="98307" name="Rectangle 3"/>
          <p:cNvSpPr>
            <a:spLocks noGrp="1" noChangeArrowheads="1"/>
          </p:cNvSpPr>
          <p:nvPr>
            <p:ph type="body" sz="half" idx="1"/>
          </p:nvPr>
        </p:nvSpPr>
        <p:spPr>
          <a:xfrm>
            <a:off x="685800" y="1371600"/>
            <a:ext cx="4114800" cy="4525963"/>
          </a:xfrm>
        </p:spPr>
        <p:txBody>
          <a:bodyPr/>
          <a:lstStyle/>
          <a:p>
            <a:pPr eaLnBrk="1" hangingPunct="1"/>
            <a:r>
              <a:rPr lang="en-US" altLang="en-US" sz="3200" b="1" dirty="0">
                <a:solidFill>
                  <a:srgbClr val="D84F23"/>
                </a:solidFill>
              </a:rPr>
              <a:t>CONTRACTOR:</a:t>
            </a:r>
            <a:r>
              <a:rPr lang="en-US" altLang="en-US" sz="3200" b="1" dirty="0"/>
              <a:t>  </a:t>
            </a:r>
            <a:br>
              <a:rPr lang="en-US" altLang="en-US" sz="3200" b="1" dirty="0"/>
            </a:br>
            <a:r>
              <a:rPr lang="en-US" altLang="en-US" sz="3000" dirty="0"/>
              <a:t>Takes risk </a:t>
            </a:r>
          </a:p>
          <a:p>
            <a:pPr eaLnBrk="1" hangingPunct="1"/>
            <a:r>
              <a:rPr lang="en-US" altLang="en-US" sz="3200" b="1" dirty="0">
                <a:solidFill>
                  <a:srgbClr val="D84F23"/>
                </a:solidFill>
              </a:rPr>
              <a:t>UNION</a:t>
            </a:r>
            <a:r>
              <a:rPr lang="en-US" altLang="en-US" sz="3200" dirty="0">
                <a:solidFill>
                  <a:srgbClr val="D84F23"/>
                </a:solidFill>
              </a:rPr>
              <a:t>:</a:t>
            </a:r>
            <a:r>
              <a:rPr lang="en-US" altLang="en-US" sz="3200" dirty="0"/>
              <a:t> </a:t>
            </a:r>
            <a:br>
              <a:rPr lang="en-US" altLang="en-US" sz="3200" dirty="0"/>
            </a:br>
            <a:r>
              <a:rPr lang="en-US" altLang="en-US" sz="3000" dirty="0"/>
              <a:t>Provides infrastructure</a:t>
            </a:r>
          </a:p>
          <a:p>
            <a:pPr eaLnBrk="1" hangingPunct="1"/>
            <a:r>
              <a:rPr lang="en-US" altLang="en-US" sz="3200" b="1" dirty="0">
                <a:solidFill>
                  <a:srgbClr val="D84F23"/>
                </a:solidFill>
              </a:rPr>
              <a:t>WORKFORCE:</a:t>
            </a:r>
            <a:r>
              <a:rPr lang="en-US" altLang="en-US" sz="3200" b="1" dirty="0"/>
              <a:t> </a:t>
            </a:r>
            <a:br>
              <a:rPr lang="en-US" altLang="en-US" sz="3200" dirty="0"/>
            </a:br>
            <a:r>
              <a:rPr lang="en-US" altLang="en-US" sz="3000" dirty="0"/>
              <a:t>Delivers on the project</a:t>
            </a:r>
          </a:p>
        </p:txBody>
      </p:sp>
      <p:sp>
        <p:nvSpPr>
          <p:cNvPr id="98318" name="_s1028"/>
          <p:cNvSpPr>
            <a:spLocks noChangeArrowheads="1" noTextEdit="1"/>
          </p:cNvSpPr>
          <p:nvPr/>
        </p:nvSpPr>
        <p:spPr bwMode="auto">
          <a:xfrm>
            <a:off x="5151438" y="1998663"/>
            <a:ext cx="2954337" cy="2954337"/>
          </a:xfrm>
          <a:custGeom>
            <a:avLst/>
            <a:gdLst>
              <a:gd name="T0" fmla="*/ 1094746 w 21600"/>
              <a:gd name="T1" fmla="*/ 50333 h 21600"/>
              <a:gd name="T2" fmla="*/ 685789 w 21600"/>
              <a:gd name="T3" fmla="*/ 534106 h 21600"/>
              <a:gd name="T4" fmla="*/ 1222220 w 21600"/>
              <a:gd name="T5" fmla="*/ 525899 h 21600"/>
              <a:gd name="T6" fmla="*/ 1797769 w 21600"/>
              <a:gd name="T7" fmla="*/ -341253 h 21600"/>
              <a:gd name="T8" fmla="*/ 2296997 w 21600"/>
              <a:gd name="T9" fmla="*/ 371617 h 21600"/>
              <a:gd name="T10" fmla="*/ 1583990 w 21600"/>
              <a:gd name="T11" fmla="*/ 87098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rgbClr val="D84F23"/>
              </a:gs>
              <a:gs pos="100000">
                <a:srgbClr val="642510"/>
              </a:gs>
            </a:gsLst>
            <a:lin ang="5400000" scaled="1"/>
          </a:gradFill>
          <a:ln w="9525">
            <a:solidFill>
              <a:schemeClr val="tx1"/>
            </a:solidFill>
            <a:miter lim="800000"/>
            <a:headEnd/>
            <a:tailEnd/>
          </a:ln>
          <a:effectLst>
            <a:outerShdw dist="35921" dir="2700000" algn="ctr" rotWithShape="0">
              <a:srgbClr val="777777"/>
            </a:outerShdw>
          </a:effectLst>
        </p:spPr>
        <p:txBody>
          <a:bodyPr lIns="0" tIns="0" rIns="0" bIns="0" anchor="ctr"/>
          <a:lstStyle/>
          <a:p>
            <a:pPr>
              <a:defRPr/>
            </a:pPr>
            <a:endParaRPr lang="en-US"/>
          </a:p>
        </p:txBody>
      </p:sp>
      <p:sp>
        <p:nvSpPr>
          <p:cNvPr id="98317" name="_s1030"/>
          <p:cNvSpPr>
            <a:spLocks noChangeArrowheads="1" noTextEdit="1"/>
          </p:cNvSpPr>
          <p:nvPr/>
        </p:nvSpPr>
        <p:spPr bwMode="auto">
          <a:xfrm rot="-7200000">
            <a:off x="4770438" y="2209800"/>
            <a:ext cx="2954338" cy="2954337"/>
          </a:xfrm>
          <a:custGeom>
            <a:avLst/>
            <a:gdLst>
              <a:gd name="T0" fmla="*/ 1094746 w 21600"/>
              <a:gd name="T1" fmla="*/ 50333 h 21600"/>
              <a:gd name="T2" fmla="*/ 685789 w 21600"/>
              <a:gd name="T3" fmla="*/ 534106 h 21600"/>
              <a:gd name="T4" fmla="*/ 1222221 w 21600"/>
              <a:gd name="T5" fmla="*/ 525899 h 21600"/>
              <a:gd name="T6" fmla="*/ 1797769 w 21600"/>
              <a:gd name="T7" fmla="*/ -341253 h 21600"/>
              <a:gd name="T8" fmla="*/ 2296998 w 21600"/>
              <a:gd name="T9" fmla="*/ 371617 h 21600"/>
              <a:gd name="T10" fmla="*/ 1583990 w 21600"/>
              <a:gd name="T11" fmla="*/ 87098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rgbClr val="D84F23"/>
              </a:gs>
              <a:gs pos="100000">
                <a:srgbClr val="642510"/>
              </a:gs>
            </a:gsLst>
            <a:lin ang="5400000" scaled="1"/>
          </a:gradFill>
          <a:ln w="9525">
            <a:solidFill>
              <a:schemeClr val="tx1"/>
            </a:solidFill>
            <a:miter lim="800000"/>
            <a:headEnd/>
            <a:tailEnd/>
          </a:ln>
          <a:effectLst>
            <a:outerShdw dist="35921" dir="2700000" algn="ctr" rotWithShape="0">
              <a:srgbClr val="777777"/>
            </a:outerShdw>
          </a:effectLst>
        </p:spPr>
        <p:txBody>
          <a:bodyPr lIns="0" tIns="0" rIns="0" bIns="0" anchor="ctr"/>
          <a:lstStyle/>
          <a:p>
            <a:pPr>
              <a:defRPr/>
            </a:pPr>
            <a:endParaRPr lang="en-US"/>
          </a:p>
        </p:txBody>
      </p:sp>
      <p:sp>
        <p:nvSpPr>
          <p:cNvPr id="98319" name="_s1029"/>
          <p:cNvSpPr>
            <a:spLocks noChangeArrowheads="1" noTextEdit="1"/>
          </p:cNvSpPr>
          <p:nvPr/>
        </p:nvSpPr>
        <p:spPr bwMode="auto">
          <a:xfrm rot="7200000">
            <a:off x="5456238" y="2306172"/>
            <a:ext cx="2954338" cy="2954337"/>
          </a:xfrm>
          <a:custGeom>
            <a:avLst/>
            <a:gdLst>
              <a:gd name="T0" fmla="*/ 1094746 w 21600"/>
              <a:gd name="T1" fmla="*/ 50333 h 21600"/>
              <a:gd name="T2" fmla="*/ 685789 w 21600"/>
              <a:gd name="T3" fmla="*/ 534106 h 21600"/>
              <a:gd name="T4" fmla="*/ 1222221 w 21600"/>
              <a:gd name="T5" fmla="*/ 525899 h 21600"/>
              <a:gd name="T6" fmla="*/ 1797769 w 21600"/>
              <a:gd name="T7" fmla="*/ -341253 h 21600"/>
              <a:gd name="T8" fmla="*/ 2296998 w 21600"/>
              <a:gd name="T9" fmla="*/ 371617 h 21600"/>
              <a:gd name="T10" fmla="*/ 1583990 w 21600"/>
              <a:gd name="T11" fmla="*/ 87098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rgbClr val="D84F23"/>
              </a:gs>
              <a:gs pos="100000">
                <a:srgbClr val="642510"/>
              </a:gs>
            </a:gsLst>
            <a:lin ang="5400000" scaled="1"/>
          </a:gradFill>
          <a:ln w="9525">
            <a:solidFill>
              <a:schemeClr val="tx1"/>
            </a:solidFill>
            <a:miter lim="800000"/>
            <a:headEnd/>
            <a:tailEnd/>
          </a:ln>
          <a:effectLst>
            <a:outerShdw dist="35921" dir="2700000" algn="ctr" rotWithShape="0">
              <a:srgbClr val="777777"/>
            </a:outerShdw>
          </a:effectLst>
        </p:spPr>
        <p:txBody>
          <a:bodyPr lIns="0" tIns="0" rIns="0" bIns="0" anchor="ctr"/>
          <a:lstStyle/>
          <a:p>
            <a:pPr>
              <a:defRPr/>
            </a:pPr>
            <a:endParaRPr lang="en-US"/>
          </a:p>
        </p:txBody>
      </p:sp>
      <p:sp>
        <p:nvSpPr>
          <p:cNvPr id="98322" name="AutoShape 18"/>
          <p:cNvSpPr>
            <a:spLocks noChangeArrowheads="1"/>
          </p:cNvSpPr>
          <p:nvPr/>
        </p:nvSpPr>
        <p:spPr bwMode="auto">
          <a:xfrm>
            <a:off x="4125119" y="2916079"/>
            <a:ext cx="2122488" cy="506413"/>
          </a:xfrm>
          <a:prstGeom prst="roundRect">
            <a:avLst>
              <a:gd name="adj" fmla="val 16667"/>
            </a:avLst>
          </a:prstGeom>
          <a:gradFill rotWithShape="1">
            <a:gsLst>
              <a:gs pos="0">
                <a:srgbClr val="F8F8F8">
                  <a:gamma/>
                  <a:shade val="46275"/>
                  <a:invGamma/>
                </a:srgbClr>
              </a:gs>
              <a:gs pos="50000">
                <a:srgbClr val="F8F8F8">
                  <a:alpha val="50000"/>
                </a:srgbClr>
              </a:gs>
              <a:gs pos="100000">
                <a:srgbClr val="F8F8F8">
                  <a:gamma/>
                  <a:shade val="46275"/>
                  <a:invGamma/>
                </a:srgbClr>
              </a:gs>
            </a:gsLst>
            <a:lin ang="0" scaled="1"/>
          </a:gradFill>
          <a:ln w="9525">
            <a:solidFill>
              <a:schemeClr val="bg2"/>
            </a:solidFill>
            <a:round/>
            <a:headEnd/>
            <a:tailEnd/>
          </a:ln>
          <a:effectLst/>
        </p:spPr>
        <p:txBody>
          <a:bodyPr>
            <a:spAutoFit/>
          </a:bodyPr>
          <a:lstStyle/>
          <a:p>
            <a:pPr algn="ctr">
              <a:spcBef>
                <a:spcPct val="50000"/>
              </a:spcBef>
              <a:defRPr/>
            </a:pPr>
            <a:r>
              <a:rPr lang="en-US" sz="2400" b="1">
                <a:latin typeface="Arial Narrow" pitchFamily="34" charset="0"/>
              </a:rPr>
              <a:t>CONTRACTOR</a:t>
            </a:r>
          </a:p>
        </p:txBody>
      </p:sp>
      <p:sp>
        <p:nvSpPr>
          <p:cNvPr id="98323" name="AutoShape 19"/>
          <p:cNvSpPr>
            <a:spLocks noChangeArrowheads="1"/>
          </p:cNvSpPr>
          <p:nvPr/>
        </p:nvSpPr>
        <p:spPr bwMode="auto">
          <a:xfrm>
            <a:off x="7240863" y="2819400"/>
            <a:ext cx="1260475" cy="506412"/>
          </a:xfrm>
          <a:prstGeom prst="roundRect">
            <a:avLst>
              <a:gd name="adj" fmla="val 16667"/>
            </a:avLst>
          </a:prstGeom>
          <a:gradFill rotWithShape="1">
            <a:gsLst>
              <a:gs pos="0">
                <a:srgbClr val="F8F8F8">
                  <a:gamma/>
                  <a:shade val="46275"/>
                  <a:invGamma/>
                </a:srgbClr>
              </a:gs>
              <a:gs pos="50000">
                <a:srgbClr val="F8F8F8">
                  <a:alpha val="50000"/>
                </a:srgbClr>
              </a:gs>
              <a:gs pos="100000">
                <a:srgbClr val="F8F8F8">
                  <a:gamma/>
                  <a:shade val="46275"/>
                  <a:invGamma/>
                </a:srgbClr>
              </a:gs>
            </a:gsLst>
            <a:lin ang="0" scaled="1"/>
          </a:gradFill>
          <a:ln w="9525">
            <a:solidFill>
              <a:schemeClr val="bg2"/>
            </a:solidFill>
            <a:round/>
            <a:headEnd/>
            <a:tailEnd/>
          </a:ln>
          <a:effectLst/>
        </p:spPr>
        <p:txBody>
          <a:bodyPr>
            <a:spAutoFit/>
          </a:bodyPr>
          <a:lstStyle/>
          <a:p>
            <a:pPr algn="ctr">
              <a:spcBef>
                <a:spcPct val="50000"/>
              </a:spcBef>
              <a:defRPr/>
            </a:pPr>
            <a:r>
              <a:rPr lang="en-US" sz="2400" b="1">
                <a:latin typeface="Arial Narrow" pitchFamily="34" charset="0"/>
              </a:rPr>
              <a:t>UNION</a:t>
            </a:r>
          </a:p>
        </p:txBody>
      </p:sp>
      <p:sp>
        <p:nvSpPr>
          <p:cNvPr id="98324" name="AutoShape 20"/>
          <p:cNvSpPr>
            <a:spLocks noChangeArrowheads="1"/>
          </p:cNvSpPr>
          <p:nvPr/>
        </p:nvSpPr>
        <p:spPr bwMode="auto">
          <a:xfrm>
            <a:off x="5565448" y="5158442"/>
            <a:ext cx="1870075" cy="506413"/>
          </a:xfrm>
          <a:prstGeom prst="roundRect">
            <a:avLst>
              <a:gd name="adj" fmla="val 16667"/>
            </a:avLst>
          </a:prstGeom>
          <a:gradFill rotWithShape="1">
            <a:gsLst>
              <a:gs pos="0">
                <a:srgbClr val="F8F8F8">
                  <a:gamma/>
                  <a:shade val="46275"/>
                  <a:invGamma/>
                </a:srgbClr>
              </a:gs>
              <a:gs pos="50000">
                <a:srgbClr val="F8F8F8">
                  <a:alpha val="50000"/>
                </a:srgbClr>
              </a:gs>
              <a:gs pos="100000">
                <a:srgbClr val="F8F8F8">
                  <a:gamma/>
                  <a:shade val="46275"/>
                  <a:invGamma/>
                </a:srgbClr>
              </a:gs>
            </a:gsLst>
            <a:lin ang="0" scaled="1"/>
          </a:gradFill>
          <a:ln w="9525">
            <a:solidFill>
              <a:schemeClr val="bg2"/>
            </a:solidFill>
            <a:round/>
            <a:headEnd/>
            <a:tailEnd/>
          </a:ln>
          <a:effectLst/>
        </p:spPr>
        <p:txBody>
          <a:bodyPr>
            <a:spAutoFit/>
          </a:bodyPr>
          <a:lstStyle/>
          <a:p>
            <a:pPr algn="ctr">
              <a:spcBef>
                <a:spcPct val="50000"/>
              </a:spcBef>
              <a:defRPr/>
            </a:pPr>
            <a:r>
              <a:rPr lang="en-US" sz="2400" b="1" dirty="0">
                <a:latin typeface="Arial Narrow" pitchFamily="34" charset="0"/>
              </a:rPr>
              <a:t>RANK &amp; FILE</a:t>
            </a:r>
          </a:p>
        </p:txBody>
      </p:sp>
    </p:spTree>
    <p:extLst>
      <p:ext uri="{BB962C8B-B14F-4D97-AF65-F5344CB8AC3E}">
        <p14:creationId xmlns:p14="http://schemas.microsoft.com/office/powerpoint/2010/main" val="1144512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322"/>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98318"/>
                                        </p:tgtEl>
                                        <p:attrNameLst>
                                          <p:attrName>style.visibility</p:attrName>
                                        </p:attrNameLst>
                                      </p:cBhvr>
                                      <p:to>
                                        <p:strVal val="visible"/>
                                      </p:to>
                                    </p:set>
                                    <p:animEffect transition="in" filter="wipe(left)">
                                      <p:cBhvr>
                                        <p:cTn id="15" dur="500"/>
                                        <p:tgtEl>
                                          <p:spTgt spid="98318"/>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98323"/>
                                        </p:tgtEl>
                                        <p:attrNameLst>
                                          <p:attrName>style.visibility</p:attrName>
                                        </p:attrNameLst>
                                      </p:cBhvr>
                                      <p:to>
                                        <p:strVal val="visible"/>
                                      </p:to>
                                    </p:set>
                                    <p:animEffect transition="in" filter="wipe(up)">
                                      <p:cBhvr>
                                        <p:cTn id="19" dur="500"/>
                                        <p:tgtEl>
                                          <p:spTgt spid="98323"/>
                                        </p:tgtEl>
                                      </p:cBhvr>
                                    </p:animEffect>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98319"/>
                                        </p:tgtEl>
                                        <p:attrNameLst>
                                          <p:attrName>style.visibility</p:attrName>
                                        </p:attrNameLst>
                                      </p:cBhvr>
                                      <p:to>
                                        <p:strVal val="visible"/>
                                      </p:to>
                                    </p:set>
                                    <p:animEffect transition="in" filter="wipe(up)">
                                      <p:cBhvr>
                                        <p:cTn id="23" dur="500"/>
                                        <p:tgtEl>
                                          <p:spTgt spid="983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8307">
                                            <p:txEl>
                                              <p:pRg st="2" end="2"/>
                                            </p:txEl>
                                          </p:spTgt>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2" fill="hold" nodeType="afterEffect">
                                  <p:stCondLst>
                                    <p:cond delay="0"/>
                                  </p:stCondLst>
                                  <p:childTnLst>
                                    <p:set>
                                      <p:cBhvr>
                                        <p:cTn id="30" dur="1" fill="hold">
                                          <p:stCondLst>
                                            <p:cond delay="0"/>
                                          </p:stCondLst>
                                        </p:cTn>
                                        <p:tgtEl>
                                          <p:spTgt spid="98324"/>
                                        </p:tgtEl>
                                        <p:attrNameLst>
                                          <p:attrName>style.visibility</p:attrName>
                                        </p:attrNameLst>
                                      </p:cBhvr>
                                      <p:to>
                                        <p:strVal val="visible"/>
                                      </p:to>
                                    </p:set>
                                    <p:animEffect transition="in" filter="wipe(right)">
                                      <p:cBhvr>
                                        <p:cTn id="31" dur="500"/>
                                        <p:tgtEl>
                                          <p:spTgt spid="98324"/>
                                        </p:tgtEl>
                                      </p:cBhvr>
                                    </p:animEffect>
                                  </p:childTnLst>
                                </p:cTn>
                              </p:par>
                            </p:childTnLst>
                          </p:cTn>
                        </p:par>
                        <p:par>
                          <p:cTn id="32" fill="hold" nodeType="afterGroup">
                            <p:stCondLst>
                              <p:cond delay="500"/>
                            </p:stCondLst>
                            <p:childTnLst>
                              <p:par>
                                <p:cTn id="33" presetID="22" presetClass="entr" presetSubtype="4" fill="hold" nodeType="afterEffect">
                                  <p:stCondLst>
                                    <p:cond delay="0"/>
                                  </p:stCondLst>
                                  <p:childTnLst>
                                    <p:set>
                                      <p:cBhvr>
                                        <p:cTn id="34" dur="1" fill="hold">
                                          <p:stCondLst>
                                            <p:cond delay="0"/>
                                          </p:stCondLst>
                                        </p:cTn>
                                        <p:tgtEl>
                                          <p:spTgt spid="98317"/>
                                        </p:tgtEl>
                                        <p:attrNameLst>
                                          <p:attrName>style.visibility</p:attrName>
                                        </p:attrNameLst>
                                      </p:cBhvr>
                                      <p:to>
                                        <p:strVal val="visible"/>
                                      </p:to>
                                    </p:set>
                                    <p:animEffect transition="in" filter="wipe(down)">
                                      <p:cBhvr>
                                        <p:cTn id="35" dur="5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C30D-3E64-4CB7-8955-E5BAB0D5ADB1}"/>
              </a:ext>
            </a:extLst>
          </p:cNvPr>
          <p:cNvSpPr>
            <a:spLocks noGrp="1"/>
          </p:cNvSpPr>
          <p:nvPr>
            <p:ph type="title"/>
          </p:nvPr>
        </p:nvSpPr>
        <p:spPr>
          <a:xfrm>
            <a:off x="609600" y="228600"/>
            <a:ext cx="7924800" cy="1143000"/>
          </a:xfrm>
        </p:spPr>
        <p:txBody>
          <a:bodyPr>
            <a:normAutofit fontScale="90000"/>
          </a:bodyPr>
          <a:lstStyle/>
          <a:p>
            <a:pPr algn="ctr" eaLnBrk="1" fontAlgn="auto" hangingPunct="1">
              <a:spcAft>
                <a:spcPts val="0"/>
              </a:spcAft>
              <a:defRPr/>
            </a:pPr>
            <a:r>
              <a:rPr lang="en-US" sz="4400" dirty="0"/>
              <a:t>THE 20-60-20 </a:t>
            </a:r>
            <a:br>
              <a:rPr lang="en-US" sz="4400" dirty="0"/>
            </a:br>
            <a:r>
              <a:rPr lang="en-US" sz="4400" dirty="0"/>
              <a:t>STRATEGY FOR  ENGAGEMENT</a:t>
            </a:r>
          </a:p>
        </p:txBody>
      </p:sp>
      <p:graphicFrame>
        <p:nvGraphicFramePr>
          <p:cNvPr id="4" name="Content Placeholder 3">
            <a:extLst>
              <a:ext uri="{FF2B5EF4-FFF2-40B4-BE49-F238E27FC236}">
                <a16:creationId xmlns:a16="http://schemas.microsoft.com/office/drawing/2014/main" id="{F4DCE7E1-A42B-4612-87A3-5B1E7AF65CDF}"/>
              </a:ext>
            </a:extLst>
          </p:cNvPr>
          <p:cNvGraphicFramePr>
            <a:graphicFrameLocks noGrp="1"/>
          </p:cNvGraphicFramePr>
          <p:nvPr>
            <p:ph sz="quarter" idx="4294967295"/>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6B7C3B-C0C4-48F5-BD9F-E4FA3261987E}"/>
              </a:ext>
            </a:extLst>
          </p:cNvPr>
          <p:cNvSpPr>
            <a:spLocks noGrp="1"/>
          </p:cNvSpPr>
          <p:nvPr>
            <p:ph idx="1"/>
          </p:nvPr>
        </p:nvSpPr>
        <p:spPr/>
        <p:txBody>
          <a:bodyPr/>
          <a:lstStyle/>
          <a:p>
            <a:pPr marL="623887" indent="-514350">
              <a:buFont typeface="+mj-lt"/>
              <a:buAutoNum type="arabicPeriod"/>
              <a:defRPr/>
            </a:pPr>
            <a:r>
              <a:rPr lang="en-US" dirty="0"/>
              <a:t>RECOGNITION</a:t>
            </a:r>
          </a:p>
          <a:p>
            <a:pPr marL="623887" indent="-514350">
              <a:buFont typeface="+mj-lt"/>
              <a:buAutoNum type="arabicPeriod"/>
              <a:defRPr/>
            </a:pPr>
            <a:r>
              <a:rPr lang="en-US" dirty="0"/>
              <a:t>CAREER OPPORTUNITY AND PATH</a:t>
            </a:r>
          </a:p>
          <a:p>
            <a:pPr marL="623887" indent="-514350">
              <a:buFont typeface="+mj-lt"/>
              <a:buAutoNum type="arabicPeriod"/>
              <a:defRPr/>
            </a:pPr>
            <a:r>
              <a:rPr lang="en-US" dirty="0"/>
              <a:t>CLEAR AND HONEST COMMUNICATION</a:t>
            </a:r>
          </a:p>
          <a:p>
            <a:pPr marL="623887" indent="-514350">
              <a:buFont typeface="+mj-lt"/>
              <a:buAutoNum type="arabicPeriod"/>
              <a:defRPr/>
            </a:pPr>
            <a:r>
              <a:rPr lang="en-US" dirty="0"/>
              <a:t>ABILITY TO DO WHAT THEY DO BEST</a:t>
            </a:r>
          </a:p>
          <a:p>
            <a:pPr marL="623887" indent="-514350">
              <a:buFont typeface="+mj-lt"/>
              <a:buAutoNum type="arabicPeriod"/>
              <a:defRPr/>
            </a:pPr>
            <a:r>
              <a:rPr lang="en-US" dirty="0"/>
              <a:t>PAY</a:t>
            </a:r>
          </a:p>
          <a:p>
            <a:pPr marL="623887" indent="-514350">
              <a:buFont typeface="+mj-lt"/>
              <a:buAutoNum type="arabicPeriod"/>
              <a:defRPr/>
            </a:pPr>
            <a:endParaRPr lang="en-US" dirty="0"/>
          </a:p>
          <a:p>
            <a:pPr marL="109537" indent="0" algn="ctr">
              <a:buFont typeface="Wingdings 3" panose="05040102010807070707" pitchFamily="18" charset="2"/>
              <a:buNone/>
              <a:defRPr/>
            </a:pPr>
            <a:r>
              <a:rPr lang="en-US" dirty="0"/>
              <a:t>84% OF HOW AN EMPLOYEE FEELS ABOUT THEIR COMPANY RELATES TO THEIR IMMEDIATE SUPERVISOR.</a:t>
            </a:r>
          </a:p>
        </p:txBody>
      </p:sp>
      <p:sp>
        <p:nvSpPr>
          <p:cNvPr id="3" name="Title 2">
            <a:extLst>
              <a:ext uri="{FF2B5EF4-FFF2-40B4-BE49-F238E27FC236}">
                <a16:creationId xmlns:a16="http://schemas.microsoft.com/office/drawing/2014/main" id="{C12E1621-C243-493A-9577-1E56716D5368}"/>
              </a:ext>
            </a:extLst>
          </p:cNvPr>
          <p:cNvSpPr>
            <a:spLocks noGrp="1"/>
          </p:cNvSpPr>
          <p:nvPr>
            <p:ph type="title"/>
          </p:nvPr>
        </p:nvSpPr>
        <p:spPr>
          <a:xfrm>
            <a:off x="457200" y="76200"/>
            <a:ext cx="8229600" cy="1143000"/>
          </a:xfrm>
        </p:spPr>
        <p:txBody>
          <a:bodyPr>
            <a:normAutofit/>
          </a:bodyPr>
          <a:lstStyle/>
          <a:p>
            <a:pPr algn="ctr">
              <a:defRPr/>
            </a:pPr>
            <a:r>
              <a:rPr lang="en-US" sz="4000" dirty="0"/>
              <a:t>ENGAGEMENT CRITERIA RANKED</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3A29C1-AF59-4403-A990-5ECEE3DA2C0D}"/>
              </a:ext>
            </a:extLst>
          </p:cNvPr>
          <p:cNvSpPr>
            <a:spLocks noGrp="1"/>
          </p:cNvSpPr>
          <p:nvPr>
            <p:ph idx="1"/>
          </p:nvPr>
        </p:nvSpPr>
        <p:spPr/>
        <p:txBody>
          <a:bodyPr>
            <a:normAutofit/>
          </a:bodyPr>
          <a:lstStyle/>
          <a:p>
            <a:pPr>
              <a:defRPr/>
            </a:pPr>
            <a:endParaRPr lang="en-US" dirty="0"/>
          </a:p>
          <a:p>
            <a:pPr marL="109537" indent="0" algn="ctr">
              <a:buFont typeface="Wingdings 3" panose="05040102010807070707" pitchFamily="18" charset="2"/>
              <a:buNone/>
              <a:defRPr/>
            </a:pPr>
            <a:r>
              <a:rPr lang="en-US" sz="7200" b="1" dirty="0"/>
              <a:t>RECOGNITION</a:t>
            </a:r>
            <a:r>
              <a:rPr lang="en-US" sz="4800" dirty="0"/>
              <a:t> </a:t>
            </a:r>
          </a:p>
          <a:p>
            <a:pPr marL="109537" indent="0" algn="ctr">
              <a:buFont typeface="Wingdings 3" panose="05040102010807070707" pitchFamily="18" charset="2"/>
              <a:buNone/>
              <a:defRPr/>
            </a:pPr>
            <a:r>
              <a:rPr lang="en-US" sz="6600" dirty="0"/>
              <a:t>=</a:t>
            </a:r>
            <a:endParaRPr lang="en-US" sz="4800" dirty="0"/>
          </a:p>
          <a:p>
            <a:pPr marL="109537" indent="0" algn="ctr">
              <a:buFont typeface="Wingdings 3" panose="05040102010807070707" pitchFamily="18" charset="2"/>
              <a:buNone/>
              <a:defRPr/>
            </a:pPr>
            <a:r>
              <a:rPr lang="en-US" sz="4800" dirty="0"/>
              <a:t>MOTIVATION &amp; </a:t>
            </a:r>
          </a:p>
          <a:p>
            <a:pPr marL="109537" indent="0" algn="ctr">
              <a:buFont typeface="Wingdings 3" panose="05040102010807070707" pitchFamily="18" charset="2"/>
              <a:buNone/>
              <a:defRPr/>
            </a:pPr>
            <a:r>
              <a:rPr lang="en-US" sz="4800" dirty="0"/>
              <a:t>DISCRETIONARY EFFORT</a:t>
            </a:r>
          </a:p>
        </p:txBody>
      </p:sp>
      <p:sp>
        <p:nvSpPr>
          <p:cNvPr id="3" name="Title 2">
            <a:extLst>
              <a:ext uri="{FF2B5EF4-FFF2-40B4-BE49-F238E27FC236}">
                <a16:creationId xmlns:a16="http://schemas.microsoft.com/office/drawing/2014/main" id="{BD0B5314-D7F8-4532-AD11-4B6E55F392C5}"/>
              </a:ext>
            </a:extLst>
          </p:cNvPr>
          <p:cNvSpPr>
            <a:spLocks noGrp="1"/>
          </p:cNvSpPr>
          <p:nvPr>
            <p:ph type="title"/>
          </p:nvPr>
        </p:nvSpPr>
        <p:spPr/>
        <p:txBody>
          <a:bodyPr/>
          <a:lstStyle/>
          <a:p>
            <a:pPr algn="ctr">
              <a:defRPr/>
            </a:pPr>
            <a:r>
              <a:rPr lang="en-US" dirty="0"/>
              <a:t># 1 ENGAGEMENT STRATEGY</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D78A83-A9B5-4E14-810F-410546187F1E}"/>
              </a:ext>
            </a:extLst>
          </p:cNvPr>
          <p:cNvSpPr>
            <a:spLocks noGrp="1"/>
          </p:cNvSpPr>
          <p:nvPr>
            <p:ph idx="1"/>
          </p:nvPr>
        </p:nvSpPr>
        <p:spPr/>
        <p:txBody>
          <a:bodyPr/>
          <a:lstStyle/>
          <a:p>
            <a:pPr>
              <a:defRPr/>
            </a:pPr>
            <a:endParaRPr lang="en-US" dirty="0"/>
          </a:p>
          <a:p>
            <a:pPr marL="109537" indent="0" algn="ctr">
              <a:buFont typeface="Wingdings 3" panose="05040102010807070707" pitchFamily="18" charset="2"/>
              <a:buNone/>
              <a:defRPr/>
            </a:pPr>
            <a:r>
              <a:rPr lang="en-US" sz="5400" b="1" dirty="0"/>
              <a:t>MY WORK IS MEANINGFUL AND I MATTER.</a:t>
            </a:r>
          </a:p>
        </p:txBody>
      </p:sp>
      <p:sp>
        <p:nvSpPr>
          <p:cNvPr id="3" name="Title 2">
            <a:extLst>
              <a:ext uri="{FF2B5EF4-FFF2-40B4-BE49-F238E27FC236}">
                <a16:creationId xmlns:a16="http://schemas.microsoft.com/office/drawing/2014/main" id="{C4FBD3D4-E0AA-44AF-8F6E-D6147A08BCCD}"/>
              </a:ext>
            </a:extLst>
          </p:cNvPr>
          <p:cNvSpPr>
            <a:spLocks noGrp="1"/>
          </p:cNvSpPr>
          <p:nvPr>
            <p:ph type="title"/>
          </p:nvPr>
        </p:nvSpPr>
        <p:spPr/>
        <p:txBody>
          <a:bodyPr/>
          <a:lstStyle/>
          <a:p>
            <a:pPr>
              <a:defRPr/>
            </a:pPr>
            <a:r>
              <a:rPr lang="en-US" dirty="0"/>
              <a:t># 2 ENGAGEMENT STRATEGY</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id="{B2F9BD78-6515-4F37-8098-44C4F1A095B6}"/>
              </a:ext>
            </a:extLst>
          </p:cNvPr>
          <p:cNvSpPr>
            <a:spLocks noGrp="1"/>
          </p:cNvSpPr>
          <p:nvPr>
            <p:ph idx="1"/>
          </p:nvPr>
        </p:nvSpPr>
        <p:spPr/>
        <p:txBody>
          <a:bodyPr/>
          <a:lstStyle/>
          <a:p>
            <a:pPr marL="109537" indent="0" algn="ctr" eaLnBrk="1" hangingPunct="1">
              <a:buFont typeface="Wingdings 3" panose="05040102010807070707" pitchFamily="18" charset="2"/>
              <a:buNone/>
              <a:defRPr/>
            </a:pPr>
            <a:r>
              <a:rPr lang="en-US" altLang="en-US" dirty="0"/>
              <a:t>VISIBLE CAREER PATH PLAN  </a:t>
            </a:r>
          </a:p>
          <a:p>
            <a:pPr eaLnBrk="1" hangingPunct="1">
              <a:defRPr/>
            </a:pPr>
            <a:endParaRPr lang="en-US" altLang="en-US" dirty="0"/>
          </a:p>
          <a:p>
            <a:pPr eaLnBrk="1" hangingPunct="1">
              <a:defRPr/>
            </a:pPr>
            <a:endParaRPr lang="en-US" altLang="en-US" dirty="0"/>
          </a:p>
          <a:p>
            <a:pPr eaLnBrk="1" hangingPunct="1">
              <a:buFont typeface="Wingdings" pitchFamily="2" charset="2"/>
              <a:buNone/>
              <a:defRPr/>
            </a:pPr>
            <a:endParaRPr lang="en-US" altLang="en-US" dirty="0"/>
          </a:p>
        </p:txBody>
      </p:sp>
      <p:sp>
        <p:nvSpPr>
          <p:cNvPr id="2" name="Title 1">
            <a:extLst>
              <a:ext uri="{FF2B5EF4-FFF2-40B4-BE49-F238E27FC236}">
                <a16:creationId xmlns:a16="http://schemas.microsoft.com/office/drawing/2014/main" id="{A3D6BCD8-EB11-4DFE-BEB9-7DB780CFA726}"/>
              </a:ext>
            </a:extLst>
          </p:cNvPr>
          <p:cNvSpPr>
            <a:spLocks noGrp="1"/>
          </p:cNvSpPr>
          <p:nvPr>
            <p:ph type="title"/>
          </p:nvPr>
        </p:nvSpPr>
        <p:spPr>
          <a:xfrm>
            <a:off x="457200" y="54864"/>
            <a:ext cx="8229600" cy="1143000"/>
          </a:xfrm>
        </p:spPr>
        <p:txBody>
          <a:bodyPr/>
          <a:lstStyle/>
          <a:p>
            <a:pPr algn="ctr" eaLnBrk="1" fontAlgn="auto" hangingPunct="1">
              <a:spcAft>
                <a:spcPts val="0"/>
              </a:spcAft>
              <a:defRPr/>
            </a:pPr>
            <a:r>
              <a:rPr lang="en-US" dirty="0"/>
              <a:t>RECRUITMENT NARRATIVE</a:t>
            </a:r>
          </a:p>
        </p:txBody>
      </p:sp>
      <p:pic>
        <p:nvPicPr>
          <p:cNvPr id="67588" name="Picture 4">
            <a:extLst>
              <a:ext uri="{FF2B5EF4-FFF2-40B4-BE49-F238E27FC236}">
                <a16:creationId xmlns:a16="http://schemas.microsoft.com/office/drawing/2014/main" id="{5AC1482A-7773-4F0C-8AC9-68F774E64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67818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437439"/>
            <a:ext cx="7772400" cy="1829761"/>
          </a:xfrm>
          <a:noFill/>
        </p:spPr>
        <p:txBody>
          <a:bodyPr>
            <a:normAutofit fontScale="90000"/>
          </a:bodyPr>
          <a:lstStyle/>
          <a:p>
            <a:r>
              <a:rPr lang="en-US" sz="4000" b="1" dirty="0">
                <a:effectLst/>
              </a:rPr>
              <a:t>TOOLS:</a:t>
            </a:r>
            <a:br>
              <a:rPr lang="en-US" sz="4000" b="1" dirty="0">
                <a:effectLst/>
              </a:rPr>
            </a:br>
            <a:r>
              <a:rPr lang="en-US" sz="4000" dirty="0">
                <a:effectLst/>
              </a:rPr>
              <a:t>USING EVERYTHING </a:t>
            </a:r>
            <a:br>
              <a:rPr lang="en-US" sz="4000" dirty="0">
                <a:effectLst/>
              </a:rPr>
            </a:br>
            <a:r>
              <a:rPr lang="en-US" sz="4000" dirty="0">
                <a:effectLst/>
              </a:rPr>
              <a:t>IN THE BOX</a:t>
            </a:r>
            <a:endParaRPr lang="en-US" sz="4000" b="1" dirty="0">
              <a:effectLst/>
            </a:endParaRPr>
          </a:p>
        </p:txBody>
      </p:sp>
      <p:sp>
        <p:nvSpPr>
          <p:cNvPr id="25603" name="Rectangle 3"/>
          <p:cNvSpPr>
            <a:spLocks noGrp="1" noChangeArrowheads="1"/>
          </p:cNvSpPr>
          <p:nvPr>
            <p:ph type="subTitle" idx="1"/>
          </p:nvPr>
        </p:nvSpPr>
        <p:spPr>
          <a:xfrm>
            <a:off x="1371600" y="4267200"/>
            <a:ext cx="7620000" cy="1199704"/>
          </a:xfrm>
          <a:noFill/>
        </p:spPr>
        <p:txBody>
          <a:bodyPr/>
          <a:lstStyle/>
          <a:p>
            <a:pPr algn="ctr"/>
            <a:r>
              <a:rPr lang="en-US" dirty="0">
                <a:effectLst/>
              </a:rPr>
              <a:t>TIME AS A DRIVER, NOT A RESTRICTOR </a:t>
            </a:r>
          </a:p>
          <a:p>
            <a:pPr algn="ctr"/>
            <a:r>
              <a:rPr lang="en-US" dirty="0">
                <a:effectLst/>
              </a:rPr>
              <a:t>OF OPTIONS</a:t>
            </a:r>
          </a:p>
        </p:txBody>
      </p:sp>
      <p:pic>
        <p:nvPicPr>
          <p:cNvPr id="25604" name="Picture 5" descr="failure_is_no_a_option"/>
          <p:cNvPicPr>
            <a:picLocks noChangeAspect="1" noChangeArrowheads="1"/>
          </p:cNvPicPr>
          <p:nvPr/>
        </p:nvPicPr>
        <p:blipFill>
          <a:blip r:embed="rId2" cstate="print"/>
          <a:srcRect/>
          <a:stretch>
            <a:fillRect/>
          </a:stretch>
        </p:blipFill>
        <p:spPr bwMode="auto">
          <a:xfrm>
            <a:off x="1447800" y="533400"/>
            <a:ext cx="2362200" cy="3448014"/>
          </a:xfrm>
          <a:prstGeom prst="rect">
            <a:avLst/>
          </a:prstGeom>
          <a:noFill/>
          <a:ln w="9525">
            <a:noFill/>
            <a:miter lim="800000"/>
            <a:headEnd/>
            <a:tailEnd/>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524000"/>
            <a:ext cx="7772400" cy="1829761"/>
          </a:xfrm>
          <a:noFill/>
        </p:spPr>
        <p:txBody>
          <a:bodyPr>
            <a:normAutofit/>
          </a:bodyPr>
          <a:lstStyle/>
          <a:p>
            <a:pPr algn="ctr"/>
            <a:r>
              <a:rPr lang="en-US" sz="3200" b="1" dirty="0">
                <a:effectLst/>
              </a:rPr>
              <a:t>EVERY TOOL USED ENSURES SURVIVAL</a:t>
            </a:r>
          </a:p>
        </p:txBody>
      </p:sp>
      <p:sp>
        <p:nvSpPr>
          <p:cNvPr id="26627" name="Rectangle 3"/>
          <p:cNvSpPr>
            <a:spLocks noGrp="1" noChangeArrowheads="1"/>
          </p:cNvSpPr>
          <p:nvPr>
            <p:ph type="subTitle" idx="1"/>
          </p:nvPr>
        </p:nvSpPr>
        <p:spPr>
          <a:xfrm>
            <a:off x="685800" y="3429000"/>
            <a:ext cx="7772400" cy="1199704"/>
          </a:xfrm>
          <a:noFill/>
        </p:spPr>
        <p:txBody>
          <a:bodyPr/>
          <a:lstStyle/>
          <a:p>
            <a:pPr algn="ctr"/>
            <a:r>
              <a:rPr lang="en-US" dirty="0">
                <a:effectLst/>
              </a:rPr>
              <a:t>NO TIME FOR DELAY.</a:t>
            </a:r>
          </a:p>
          <a:p>
            <a:pPr algn="ctr"/>
            <a:r>
              <a:rPr lang="en-US" dirty="0">
                <a:effectLst/>
              </a:rPr>
              <a:t>TRY EVERYTHING. REINVENT NOW.</a:t>
            </a:r>
          </a:p>
        </p:txBody>
      </p:sp>
      <p:pic>
        <p:nvPicPr>
          <p:cNvPr id="26628" name="Picture 7" descr="kranz"/>
          <p:cNvPicPr>
            <a:picLocks noChangeAspect="1" noChangeArrowheads="1"/>
          </p:cNvPicPr>
          <p:nvPr/>
        </p:nvPicPr>
        <p:blipFill>
          <a:blip r:embed="rId2" cstate="print"/>
          <a:srcRect/>
          <a:stretch>
            <a:fillRect/>
          </a:stretch>
        </p:blipFill>
        <p:spPr bwMode="auto">
          <a:xfrm>
            <a:off x="304800" y="0"/>
            <a:ext cx="3235248" cy="2514600"/>
          </a:xfrm>
          <a:prstGeom prst="rect">
            <a:avLst/>
          </a:prstGeom>
          <a:noFill/>
          <a:ln w="9525">
            <a:noFill/>
            <a:miter lim="800000"/>
            <a:headEnd/>
            <a:tailEnd/>
          </a:ln>
        </p:spPr>
      </p:pic>
      <p:pic>
        <p:nvPicPr>
          <p:cNvPr id="26629" name="Picture 9" descr="gene-kranz-sts-8"/>
          <p:cNvPicPr>
            <a:picLocks noChangeAspect="1" noChangeArrowheads="1"/>
          </p:cNvPicPr>
          <p:nvPr/>
        </p:nvPicPr>
        <p:blipFill>
          <a:blip r:embed="rId3" cstate="print"/>
          <a:srcRect/>
          <a:stretch>
            <a:fillRect/>
          </a:stretch>
        </p:blipFill>
        <p:spPr bwMode="auto">
          <a:xfrm>
            <a:off x="5410200" y="228600"/>
            <a:ext cx="2952750" cy="2233613"/>
          </a:xfrm>
          <a:prstGeom prst="rect">
            <a:avLst/>
          </a:prstGeom>
          <a:noFill/>
          <a:ln w="9525">
            <a:noFill/>
            <a:miter lim="800000"/>
            <a:headEnd/>
            <a:tailEnd/>
          </a:ln>
        </p:spPr>
      </p:pic>
      <p:pic>
        <p:nvPicPr>
          <p:cNvPr id="26630" name="Picture 11" descr="050419_apollo13_bcol_1p"/>
          <p:cNvPicPr>
            <a:picLocks noChangeAspect="1" noChangeArrowheads="1"/>
          </p:cNvPicPr>
          <p:nvPr/>
        </p:nvPicPr>
        <p:blipFill>
          <a:blip r:embed="rId4" cstate="print"/>
          <a:srcRect/>
          <a:stretch>
            <a:fillRect/>
          </a:stretch>
        </p:blipFill>
        <p:spPr bwMode="auto">
          <a:xfrm>
            <a:off x="3200400" y="4572000"/>
            <a:ext cx="2838450" cy="1847850"/>
          </a:xfrm>
          <a:prstGeom prst="rect">
            <a:avLst/>
          </a:prstGeom>
          <a:noFill/>
          <a:ln w="9525">
            <a:noFill/>
            <a:miter lim="800000"/>
            <a:headEnd/>
            <a:tailEnd/>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E71517-CBA5-4FEF-8D15-A1EC959A473B}"/>
              </a:ext>
            </a:extLst>
          </p:cNvPr>
          <p:cNvSpPr>
            <a:spLocks noGrp="1"/>
          </p:cNvSpPr>
          <p:nvPr>
            <p:ph idx="1"/>
          </p:nvPr>
        </p:nvSpPr>
        <p:spPr/>
        <p:txBody>
          <a:bodyPr/>
          <a:lstStyle/>
          <a:p>
            <a:pPr marL="109728" indent="0">
              <a:buNone/>
            </a:pPr>
            <a:endParaRPr lang="en-US" dirty="0"/>
          </a:p>
          <a:p>
            <a:pPr marL="109728" indent="0" algn="ctr">
              <a:buNone/>
            </a:pPr>
            <a:r>
              <a:rPr lang="en-US" sz="4000" dirty="0"/>
              <a:t>WHAT ARE THE IDEAS AND ACTIONS WE NEED TO TAKE TO TRANSFORM THE NEXT 25 YEARS OF THIS BUSINESS?</a:t>
            </a:r>
          </a:p>
        </p:txBody>
      </p:sp>
      <p:sp>
        <p:nvSpPr>
          <p:cNvPr id="3" name="Title 2">
            <a:extLst>
              <a:ext uri="{FF2B5EF4-FFF2-40B4-BE49-F238E27FC236}">
                <a16:creationId xmlns:a16="http://schemas.microsoft.com/office/drawing/2014/main" id="{18EBAB74-4777-4927-BF45-90213AB68D9B}"/>
              </a:ext>
            </a:extLst>
          </p:cNvPr>
          <p:cNvSpPr>
            <a:spLocks noGrp="1"/>
          </p:cNvSpPr>
          <p:nvPr>
            <p:ph type="title"/>
          </p:nvPr>
        </p:nvSpPr>
        <p:spPr/>
        <p:txBody>
          <a:bodyPr>
            <a:normAutofit fontScale="90000"/>
          </a:bodyPr>
          <a:lstStyle/>
          <a:p>
            <a:pPr algn="ctr"/>
            <a:r>
              <a:rPr lang="en-US" dirty="0"/>
              <a:t>TOOLS = INDUSTRY CHANGING IDEAS</a:t>
            </a:r>
          </a:p>
        </p:txBody>
      </p:sp>
      <p:pic>
        <p:nvPicPr>
          <p:cNvPr id="5" name="Picture 4" descr="Logo, company name&#10;&#10;Description automatically generated">
            <a:extLst>
              <a:ext uri="{FF2B5EF4-FFF2-40B4-BE49-F238E27FC236}">
                <a16:creationId xmlns:a16="http://schemas.microsoft.com/office/drawing/2014/main" id="{F7EA3FA2-6A43-44BC-A213-792164964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495800"/>
            <a:ext cx="2743200" cy="1925727"/>
          </a:xfrm>
          <a:prstGeom prst="rect">
            <a:avLst/>
          </a:prstGeom>
        </p:spPr>
      </p:pic>
    </p:spTree>
    <p:extLst>
      <p:ext uri="{BB962C8B-B14F-4D97-AF65-F5344CB8AC3E}">
        <p14:creationId xmlns:p14="http://schemas.microsoft.com/office/powerpoint/2010/main" val="349190620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74638"/>
            <a:ext cx="8991600" cy="1143000"/>
          </a:xfrm>
        </p:spPr>
        <p:txBody>
          <a:bodyPr>
            <a:normAutofit/>
          </a:bodyPr>
          <a:lstStyle/>
          <a:p>
            <a:pPr algn="ctr" eaLnBrk="1" hangingPunct="1">
              <a:defRPr/>
            </a:pPr>
            <a:r>
              <a:rPr lang="en-US" sz="3600" dirty="0"/>
              <a:t>LONGEVITY = CHANGE = SURVIVAL</a:t>
            </a:r>
          </a:p>
        </p:txBody>
      </p:sp>
      <p:sp>
        <p:nvSpPr>
          <p:cNvPr id="6147" name="Rectangle 3"/>
          <p:cNvSpPr>
            <a:spLocks noGrp="1" noChangeArrowheads="1"/>
          </p:cNvSpPr>
          <p:nvPr>
            <p:ph type="body" idx="1"/>
          </p:nvPr>
        </p:nvSpPr>
        <p:spPr>
          <a:xfrm>
            <a:off x="457200" y="1722437"/>
            <a:ext cx="8229600" cy="4525963"/>
          </a:xfrm>
        </p:spPr>
        <p:txBody>
          <a:bodyPr/>
          <a:lstStyle/>
          <a:p>
            <a:pPr eaLnBrk="1" hangingPunct="1">
              <a:defRPr/>
            </a:pPr>
            <a:endParaRPr lang="en-US" dirty="0"/>
          </a:p>
          <a:p>
            <a:pPr eaLnBrk="1" hangingPunct="1">
              <a:defRPr/>
            </a:pPr>
            <a:r>
              <a:rPr lang="en-US" dirty="0"/>
              <a:t>ANHEUSER-BUSCH		1860	    150+ YEARS</a:t>
            </a:r>
          </a:p>
          <a:p>
            <a:pPr eaLnBrk="1" hangingPunct="1">
              <a:defRPr/>
            </a:pPr>
            <a:endParaRPr lang="en-US" sz="1800" dirty="0"/>
          </a:p>
          <a:p>
            <a:pPr eaLnBrk="1" hangingPunct="1">
              <a:defRPr/>
            </a:pPr>
            <a:r>
              <a:rPr lang="en-US" dirty="0"/>
              <a:t>JOSE CUERVO			1758	    250+ YEARS</a:t>
            </a:r>
          </a:p>
          <a:p>
            <a:pPr eaLnBrk="1" hangingPunct="1">
              <a:defRPr/>
            </a:pPr>
            <a:endParaRPr lang="en-US" sz="1800" dirty="0"/>
          </a:p>
          <a:p>
            <a:pPr eaLnBrk="1" hangingPunct="1">
              <a:defRPr/>
            </a:pPr>
            <a:r>
              <a:rPr lang="en-US" dirty="0"/>
              <a:t>BERETTA ARMS		1526	    485 YEARS</a:t>
            </a:r>
          </a:p>
          <a:p>
            <a:pPr eaLnBrk="1" hangingPunct="1">
              <a:defRPr/>
            </a:pPr>
            <a:endParaRPr lang="en-US" sz="1800" dirty="0"/>
          </a:p>
          <a:p>
            <a:pPr eaLnBrk="1" hangingPunct="1">
              <a:defRPr/>
            </a:pPr>
            <a:r>
              <a:rPr lang="en-US" dirty="0"/>
              <a:t>KONGO GUMI CONSTR.	578	    1435 YEAR</a:t>
            </a:r>
          </a:p>
          <a:p>
            <a:pPr eaLnBrk="1" hangingPunct="1">
              <a:defRPr/>
            </a:pPr>
            <a:endParaRPr lang="en-US" dirty="0"/>
          </a:p>
          <a:p>
            <a:pPr eaLnBrk="1" hangingPunct="1">
              <a:defRPr/>
            </a:pPr>
            <a:r>
              <a:rPr lang="en-US" b="1" dirty="0"/>
              <a:t>NECA 				100 YEARS?	</a:t>
            </a:r>
          </a:p>
        </p:txBody>
      </p:sp>
    </p:spTree>
    <p:extLst>
      <p:ext uri="{BB962C8B-B14F-4D97-AF65-F5344CB8AC3E}">
        <p14:creationId xmlns:p14="http://schemas.microsoft.com/office/powerpoint/2010/main" val="151352635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POSITIVE CHANGE IS A PRIMARY DRIVER OF SUCCESS, SECURITY AND THE FUTURE. HELPING OTHERS SEE THAT IS YOUR </a:t>
            </a:r>
            <a:r>
              <a:rPr lang="en-US" b="1" dirty="0"/>
              <a:t>LEGACY</a:t>
            </a:r>
            <a:r>
              <a:rPr lang="en-US" dirty="0"/>
              <a:t>.</a:t>
            </a:r>
          </a:p>
          <a:p>
            <a:endParaRPr lang="en-US" dirty="0"/>
          </a:p>
          <a:p>
            <a:r>
              <a:rPr lang="en-US" dirty="0"/>
              <a:t>YOUR OWN </a:t>
            </a:r>
            <a:r>
              <a:rPr lang="en-US" b="1" dirty="0"/>
              <a:t>LEGACY PERFORMANCE </a:t>
            </a:r>
            <a:r>
              <a:rPr lang="en-US" dirty="0"/>
              <a:t>AND EXECUTION ARE THE MOST IMPORTANT FACTORS DIRECTLY WITHIN YOUR CONTROL.</a:t>
            </a:r>
          </a:p>
        </p:txBody>
      </p:sp>
      <p:sp>
        <p:nvSpPr>
          <p:cNvPr id="3" name="Title 2"/>
          <p:cNvSpPr>
            <a:spLocks noGrp="1"/>
          </p:cNvSpPr>
          <p:nvPr>
            <p:ph type="title"/>
          </p:nvPr>
        </p:nvSpPr>
        <p:spPr/>
        <p:txBody>
          <a:bodyPr>
            <a:normAutofit/>
          </a:bodyPr>
          <a:lstStyle/>
          <a:p>
            <a:pPr algn="ctr"/>
            <a:r>
              <a:rPr lang="en-US" dirty="0"/>
              <a:t>FOUNDATION FOR ACTION </a:t>
            </a:r>
            <a:endParaRPr lang="en-US" sz="18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p:spPr>
        <p:txBody>
          <a:bodyPr>
            <a:normAutofit/>
          </a:bodyPr>
          <a:lstStyle/>
          <a:p>
            <a:r>
              <a:rPr lang="en-US" sz="3600" dirty="0"/>
              <a:t>IDENTIFYING PACE OF CHANGE</a:t>
            </a:r>
          </a:p>
          <a:p>
            <a:pPr lvl="1"/>
            <a:r>
              <a:rPr lang="en-US" sz="3200" dirty="0"/>
              <a:t>2016 - 2021 (list)</a:t>
            </a:r>
          </a:p>
          <a:p>
            <a:pPr lvl="1"/>
            <a:r>
              <a:rPr lang="en-US" sz="3200" dirty="0"/>
              <a:t>2021 – 2026</a:t>
            </a:r>
          </a:p>
          <a:p>
            <a:pPr lvl="1"/>
            <a:endParaRPr lang="en-US" sz="3200" dirty="0"/>
          </a:p>
          <a:p>
            <a:r>
              <a:rPr lang="en-US" sz="3600" dirty="0"/>
              <a:t>CHANGE RATING GRADE 1-10?</a:t>
            </a:r>
          </a:p>
          <a:p>
            <a:pPr lvl="1">
              <a:buNone/>
            </a:pPr>
            <a:endParaRPr lang="en-US" sz="3600" dirty="0"/>
          </a:p>
        </p:txBody>
      </p:sp>
      <p:sp>
        <p:nvSpPr>
          <p:cNvPr id="2" name="Title 1"/>
          <p:cNvSpPr>
            <a:spLocks noGrp="1"/>
          </p:cNvSpPr>
          <p:nvPr>
            <p:ph type="title"/>
          </p:nvPr>
        </p:nvSpPr>
        <p:spPr/>
        <p:txBody>
          <a:bodyPr>
            <a:normAutofit fontScale="90000"/>
          </a:bodyPr>
          <a:lstStyle/>
          <a:p>
            <a:pPr algn="ctr"/>
            <a:r>
              <a:rPr lang="en-US" b="1" dirty="0"/>
              <a:t>NECA PACE OF CHANGE </a:t>
            </a:r>
            <a:r>
              <a:rPr lang="en-US" dirty="0"/>
              <a:t>RESPONSE</a:t>
            </a:r>
            <a:endParaRPr lang="en-US" b="1" dirty="0"/>
          </a:p>
        </p:txBody>
      </p:sp>
    </p:spTree>
    <p:extLst>
      <p:ext uri="{BB962C8B-B14F-4D97-AF65-F5344CB8AC3E}">
        <p14:creationId xmlns:p14="http://schemas.microsoft.com/office/powerpoint/2010/main" val="423504004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cs typeface="Arial" panose="020B0604020202020204" pitchFamily="34" charset="0"/>
              </a:rPr>
              <a:t>NECA LEADERS AND CHANGE</a:t>
            </a:r>
          </a:p>
        </p:txBody>
      </p:sp>
      <p:sp>
        <p:nvSpPr>
          <p:cNvPr id="3" name="Content Placeholder 2"/>
          <p:cNvSpPr>
            <a:spLocks noGrp="1"/>
          </p:cNvSpPr>
          <p:nvPr>
            <p:ph idx="1"/>
          </p:nvPr>
        </p:nvSpPr>
        <p:spPr/>
        <p:txBody>
          <a:bodyPr/>
          <a:lstStyle/>
          <a:p>
            <a:pPr algn="ctr">
              <a:buNone/>
            </a:pPr>
            <a:endParaRPr lang="en-US" sz="4000" dirty="0">
              <a:solidFill>
                <a:schemeClr val="tx1"/>
              </a:solidFill>
              <a:latin typeface="Arial" panose="020B0604020202020204" pitchFamily="34" charset="0"/>
              <a:cs typeface="Arial" panose="020B0604020202020204" pitchFamily="34" charset="0"/>
            </a:endParaRPr>
          </a:p>
          <a:p>
            <a:pPr algn="ctr">
              <a:buNone/>
            </a:pPr>
            <a:r>
              <a:rPr lang="en-US" sz="4000" dirty="0">
                <a:solidFill>
                  <a:schemeClr val="tx1"/>
                </a:solidFill>
                <a:latin typeface="Arial" panose="020B0604020202020204" pitchFamily="34" charset="0"/>
                <a:cs typeface="Arial" panose="020B0604020202020204" pitchFamily="34" charset="0"/>
              </a:rPr>
              <a:t>MORE CHANGE,</a:t>
            </a:r>
          </a:p>
          <a:p>
            <a:pPr algn="ctr">
              <a:buNone/>
            </a:pPr>
            <a:r>
              <a:rPr lang="en-US" sz="4000" dirty="0">
                <a:solidFill>
                  <a:schemeClr val="tx1"/>
                </a:solidFill>
                <a:latin typeface="Arial" panose="020B0604020202020204" pitchFamily="34" charset="0"/>
                <a:cs typeface="Arial" panose="020B0604020202020204" pitchFamily="34" charset="0"/>
              </a:rPr>
              <a:t>COMING FASTER,</a:t>
            </a:r>
          </a:p>
          <a:p>
            <a:pPr algn="ctr">
              <a:buNone/>
            </a:pPr>
            <a:r>
              <a:rPr lang="en-US" sz="4000" dirty="0">
                <a:solidFill>
                  <a:schemeClr val="tx1"/>
                </a:solidFill>
                <a:latin typeface="Arial" panose="020B0604020202020204" pitchFamily="34" charset="0"/>
                <a:cs typeface="Arial" panose="020B0604020202020204" pitchFamily="34" charset="0"/>
              </a:rPr>
              <a:t>FOREVER.</a:t>
            </a:r>
          </a:p>
          <a:p>
            <a:pPr algn="ctr">
              <a:buNone/>
            </a:pPr>
            <a:endParaRPr lang="en-US" dirty="0">
              <a:solidFill>
                <a:schemeClr val="tx1"/>
              </a:solidFill>
              <a:latin typeface="Arial" panose="020B0604020202020204" pitchFamily="34" charset="0"/>
              <a:cs typeface="Arial" panose="020B0604020202020204" pitchFamily="34" charset="0"/>
            </a:endParaRPr>
          </a:p>
          <a:p>
            <a:pPr algn="ctr">
              <a:buNone/>
            </a:pPr>
            <a:r>
              <a:rPr lang="en-US" sz="2800" dirty="0">
                <a:latin typeface="Arial" panose="020B0604020202020204" pitchFamily="34" charset="0"/>
                <a:cs typeface="Arial" panose="020B0604020202020204" pitchFamily="34" charset="0"/>
              </a:rPr>
              <a:t>WHAT DOES THIS MEAN FOR YOU AS LEADERS?</a:t>
            </a:r>
          </a:p>
        </p:txBody>
      </p:sp>
    </p:spTree>
    <p:extLst>
      <p:ext uri="{BB962C8B-B14F-4D97-AF65-F5344CB8AC3E}">
        <p14:creationId xmlns:p14="http://schemas.microsoft.com/office/powerpoint/2010/main" val="352842704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2CD265-8A3F-405F-85A7-F630E464AB05}"/>
              </a:ext>
            </a:extLst>
          </p:cNvPr>
          <p:cNvSpPr>
            <a:spLocks noGrp="1"/>
          </p:cNvSpPr>
          <p:nvPr>
            <p:ph idx="1"/>
          </p:nvPr>
        </p:nvSpPr>
        <p:spPr>
          <a:xfrm>
            <a:off x="457200" y="428561"/>
            <a:ext cx="8229600" cy="4525963"/>
          </a:xfrm>
        </p:spPr>
        <p:txBody>
          <a:bodyPr/>
          <a:lstStyle/>
          <a:p>
            <a:pPr marL="109728" indent="0" algn="ctr">
              <a:buNone/>
            </a:pPr>
            <a:endParaRPr lang="en-US" sz="4800" dirty="0"/>
          </a:p>
          <a:p>
            <a:pPr marL="109728" indent="0" algn="ctr">
              <a:buNone/>
            </a:pPr>
            <a:r>
              <a:rPr lang="en-US" sz="6600" b="1" dirty="0">
                <a:effectLst>
                  <a:outerShdw blurRad="38100" dist="38100" dir="2700000" algn="tl">
                    <a:srgbClr val="000000">
                      <a:alpha val="43137"/>
                    </a:srgbClr>
                  </a:outerShdw>
                </a:effectLst>
              </a:rPr>
              <a:t>2021 TO 2046? </a:t>
            </a:r>
          </a:p>
          <a:p>
            <a:pPr marL="109728" indent="0" algn="ctr">
              <a:buNone/>
            </a:pPr>
            <a:r>
              <a:rPr lang="en-US" sz="4000" b="1" dirty="0">
                <a:effectLst>
                  <a:outerShdw blurRad="38100" dist="38100" dir="2700000" algn="tl">
                    <a:srgbClr val="000000">
                      <a:alpha val="43137"/>
                    </a:srgbClr>
                  </a:outerShdw>
                </a:effectLst>
              </a:rPr>
              <a:t>THE NECA TIME CAPSULE</a:t>
            </a:r>
          </a:p>
          <a:p>
            <a:pPr marL="109728" indent="0" algn="ctr">
              <a:buNone/>
            </a:pPr>
            <a:endParaRPr lang="en-US" sz="4800" dirty="0"/>
          </a:p>
          <a:p>
            <a:endParaRPr lang="en-US" dirty="0"/>
          </a:p>
        </p:txBody>
      </p:sp>
      <p:pic>
        <p:nvPicPr>
          <p:cNvPr id="5" name="Picture 4" descr="Logo, company name&#10;&#10;Description automatically generated">
            <a:extLst>
              <a:ext uri="{FF2B5EF4-FFF2-40B4-BE49-F238E27FC236}">
                <a16:creationId xmlns:a16="http://schemas.microsoft.com/office/drawing/2014/main" id="{CDB47384-7228-4AD0-9A47-347E69816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48000"/>
            <a:ext cx="4419600" cy="3102559"/>
          </a:xfrm>
          <a:prstGeom prst="rect">
            <a:avLst/>
          </a:prstGeom>
        </p:spPr>
      </p:pic>
    </p:spTree>
    <p:extLst>
      <p:ext uri="{BB962C8B-B14F-4D97-AF65-F5344CB8AC3E}">
        <p14:creationId xmlns:p14="http://schemas.microsoft.com/office/powerpoint/2010/main" val="2544158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CASE STUDY: FORTUNE’S MOST ADMIRED</a:t>
            </a:r>
          </a:p>
          <a:p>
            <a:endParaRPr lang="en-US" dirty="0"/>
          </a:p>
          <a:p>
            <a:r>
              <a:rPr lang="en-US" dirty="0"/>
              <a:t>TOP FIVE YEAR AFTER YEAR REPEAT WINNERS?</a:t>
            </a:r>
          </a:p>
          <a:p>
            <a:endParaRPr lang="en-US" dirty="0"/>
          </a:p>
          <a:p>
            <a:r>
              <a:rPr lang="en-US" dirty="0"/>
              <a:t>BELIEF = BUY-IN = SUCCESS FOR EVERYONE</a:t>
            </a:r>
          </a:p>
        </p:txBody>
      </p:sp>
      <p:sp>
        <p:nvSpPr>
          <p:cNvPr id="3" name="Title 2"/>
          <p:cNvSpPr>
            <a:spLocks noGrp="1"/>
          </p:cNvSpPr>
          <p:nvPr>
            <p:ph type="title"/>
          </p:nvPr>
        </p:nvSpPr>
        <p:spPr/>
        <p:txBody>
          <a:bodyPr>
            <a:normAutofit/>
          </a:bodyPr>
          <a:lstStyle/>
          <a:p>
            <a:pPr algn="ctr"/>
            <a:r>
              <a:rPr lang="en-US" dirty="0"/>
              <a:t>CHANGE, CULTURE &amp; SUCCESS</a:t>
            </a:r>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7394</TotalTime>
  <Words>1048</Words>
  <Application>Microsoft Office PowerPoint</Application>
  <PresentationFormat>On-screen Show (4:3)</PresentationFormat>
  <Paragraphs>244</Paragraphs>
  <Slides>39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American Purpose</vt:lpstr>
      <vt:lpstr>Arial</vt:lpstr>
      <vt:lpstr>Arial Narrow</vt:lpstr>
      <vt:lpstr>Lucida Sans Unicode</vt:lpstr>
      <vt:lpstr>Verdana</vt:lpstr>
      <vt:lpstr>Wingdings</vt:lpstr>
      <vt:lpstr>Wingdings 2</vt:lpstr>
      <vt:lpstr>Wingdings 3</vt:lpstr>
      <vt:lpstr>Concourse</vt:lpstr>
      <vt:lpstr>     NECA: FROM THE PAST TO LEGACY LEADERSHIP OUR NEXT 25 YEARS   OF POSITIVE CHANGE        </vt:lpstr>
      <vt:lpstr>YOUR LEGACY IN THIS INDUSTRY</vt:lpstr>
      <vt:lpstr>PowerPoint Presentation</vt:lpstr>
      <vt:lpstr>LONGEVITY = CHANGE = SURVIVAL</vt:lpstr>
      <vt:lpstr>FOUNDATION FOR ACTION </vt:lpstr>
      <vt:lpstr>NECA PACE OF CHANGE RESPONSE</vt:lpstr>
      <vt:lpstr>NECA LEADERS AND CHANGE</vt:lpstr>
      <vt:lpstr>PowerPoint Presentation</vt:lpstr>
      <vt:lpstr>CHANGE, CULTURE &amp; SUCCESS</vt:lpstr>
      <vt:lpstr>THE FIRST LEGACY CHALLENGE </vt:lpstr>
      <vt:lpstr>THEN AND NOW  A NEW INDUSTRY BELIEF SYSTEM</vt:lpstr>
      <vt:lpstr>LEGACY: IT’S ABOUT THE PEOPLE</vt:lpstr>
      <vt:lpstr>LEADERSHIP AND MINDSET</vt:lpstr>
      <vt:lpstr>BEST AND WORST</vt:lpstr>
      <vt:lpstr> 25 YEARS AGO &amp; THE FIXED MINDSET</vt:lpstr>
      <vt:lpstr>MINDSET: THEN AND NOW</vt:lpstr>
      <vt:lpstr>GROWTH VS. FIXED MINDSET</vt:lpstr>
      <vt:lpstr>HOW DO WE CHANGE THIS MINDSET?</vt:lpstr>
      <vt:lpstr>FIVE WAYS TO USE THE SAFETY MODEL FOR ENGAGMENT</vt:lpstr>
      <vt:lpstr>PowerPoint Presentation</vt:lpstr>
      <vt:lpstr>THE 2ND LEGACY CHALLENGE</vt:lpstr>
      <vt:lpstr>A LEADERSHIP BLIND SPOT?</vt:lpstr>
      <vt:lpstr>PROBLEM OR OPPORTUNITY?</vt:lpstr>
      <vt:lpstr>ENGAGEMENT ROI </vt:lpstr>
      <vt:lpstr>COMPANY PERFORMANCE VALUE MATRIX</vt:lpstr>
      <vt:lpstr>THE POWER OF ENGAGEMENT</vt:lpstr>
      <vt:lpstr>PowerPoint Presentation</vt:lpstr>
      <vt:lpstr>THE SURVEY SAYS</vt:lpstr>
      <vt:lpstr>NEXT GEN LEADING THE THIRD INDUSTRY CULTURAL CHANGE</vt:lpstr>
      <vt:lpstr>ENGAGING CRAFT WORKERS </vt:lpstr>
      <vt:lpstr>EXPLAINING THE PARTNERSHIP</vt:lpstr>
      <vt:lpstr>THE 20-60-20  STRATEGY FOR  ENGAGEMENT</vt:lpstr>
      <vt:lpstr>ENGAGEMENT CRITERIA RANKED</vt:lpstr>
      <vt:lpstr># 1 ENGAGEMENT STRATEGY</vt:lpstr>
      <vt:lpstr># 2 ENGAGEMENT STRATEGY</vt:lpstr>
      <vt:lpstr>RECRUITMENT NARRATIVE</vt:lpstr>
      <vt:lpstr>TOOLS: USING EVERYTHING  IN THE BOX</vt:lpstr>
      <vt:lpstr>EVERY TOOL USED ENSURES SURVIVAL</vt:lpstr>
      <vt:lpstr>TOOLS = INDUSTRY CHANGING IDEAS</vt:lpstr>
    </vt:vector>
  </TitlesOfParts>
  <Company>McAlly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DOWN ORGANIZING</dc:title>
  <dc:creator>mark breslin</dc:creator>
  <cp:lastModifiedBy>Lacher, Samuel</cp:lastModifiedBy>
  <cp:revision>270</cp:revision>
  <cp:lastPrinted>2018-02-08T22:51:23Z</cp:lastPrinted>
  <dcterms:created xsi:type="dcterms:W3CDTF">2005-01-09T07:16:48Z</dcterms:created>
  <dcterms:modified xsi:type="dcterms:W3CDTF">2021-06-17T16:32:51Z</dcterms:modified>
</cp:coreProperties>
</file>