
<file path=[Content_Types].xml><?xml version="1.0" encoding="utf-8"?>
<Types xmlns="http://schemas.openxmlformats.org/package/2006/content-types">
  <Default Extension="glb" ContentType="model/gltf.binary"/>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9"/>
  </p:notesMasterIdLst>
  <p:sldIdLst>
    <p:sldId id="256" r:id="rId2"/>
    <p:sldId id="258" r:id="rId3"/>
    <p:sldId id="259" r:id="rId4"/>
    <p:sldId id="289" r:id="rId5"/>
    <p:sldId id="272" r:id="rId6"/>
    <p:sldId id="260" r:id="rId7"/>
    <p:sldId id="273" r:id="rId8"/>
    <p:sldId id="274" r:id="rId9"/>
    <p:sldId id="261" r:id="rId10"/>
    <p:sldId id="278" r:id="rId11"/>
    <p:sldId id="290" r:id="rId12"/>
    <p:sldId id="277" r:id="rId13"/>
    <p:sldId id="276" r:id="rId14"/>
    <p:sldId id="275" r:id="rId15"/>
    <p:sldId id="280" r:id="rId16"/>
    <p:sldId id="281" r:id="rId17"/>
    <p:sldId id="283" r:id="rId18"/>
    <p:sldId id="282" r:id="rId19"/>
    <p:sldId id="286" r:id="rId20"/>
    <p:sldId id="265" r:id="rId21"/>
    <p:sldId id="269" r:id="rId22"/>
    <p:sldId id="271" r:id="rId23"/>
    <p:sldId id="285" r:id="rId24"/>
    <p:sldId id="284" r:id="rId25"/>
    <p:sldId id="287" r:id="rId26"/>
    <p:sldId id="279" r:id="rId27"/>
    <p:sldId id="288"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8FA7BAB-B66E-4352-8589-5450947B63E9}" v="3" dt="2021-09-30T17:18:28.46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935" autoAdjust="0"/>
    <p:restoredTop sz="84750" autoAdjust="0"/>
  </p:normalViewPr>
  <p:slideViewPr>
    <p:cSldViewPr snapToGrid="0">
      <p:cViewPr varScale="1">
        <p:scale>
          <a:sx n="46" d="100"/>
          <a:sy n="46" d="100"/>
        </p:scale>
        <p:origin x="355"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AF76D2D-2440-4417-8AD8-3262053FD08A}" type="datetimeFigureOut">
              <a:rPr lang="en-US" smtClean="0"/>
              <a:t>10/26/2021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6E5655D-08F4-4563-BA01-1BD00D693AB6}" type="slidenum">
              <a:rPr lang="en-US" smtClean="0"/>
              <a:t>‹#›</a:t>
            </a:fld>
            <a:endParaRPr lang="en-US"/>
          </a:p>
        </p:txBody>
      </p:sp>
    </p:spTree>
    <p:extLst>
      <p:ext uri="{BB962C8B-B14F-4D97-AF65-F5344CB8AC3E}">
        <p14:creationId xmlns:p14="http://schemas.microsoft.com/office/powerpoint/2010/main" val="275037977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u="sng" dirty="0"/>
              <a:t>What constitutes work performed “in connection with” a covered contract?</a:t>
            </a:r>
            <a:r>
              <a:rPr lang="en-US" b="1" u="none" dirty="0"/>
              <a:t>  </a:t>
            </a:r>
            <a:r>
              <a:rPr lang="en-US" b="0" u="none" dirty="0"/>
              <a:t>Employees who perform duties necessary to the performance of the covered contract, but who are not directly engaged in performing the specific work called for by the covered contract, such as human resources, billing, and legal review, perform work in connection with a Federal Government contract.</a:t>
            </a:r>
          </a:p>
          <a:p>
            <a:pPr marL="171450" indent="-171450">
              <a:buFont typeface="Arial" panose="020B0604020202020204" pitchFamily="34" charset="0"/>
              <a:buChar char="•"/>
            </a:pPr>
            <a:r>
              <a:rPr lang="en-US" b="1" u="sng" dirty="0"/>
              <a:t>Covered contractor workplace:</a:t>
            </a:r>
            <a:r>
              <a:rPr lang="en-US" b="1" u="none" dirty="0"/>
              <a:t>  </a:t>
            </a:r>
            <a:r>
              <a:rPr lang="en-US" b="0" u="none" dirty="0"/>
              <a:t>a location controlled by a covered contractor at which any employee of a covered contractor working on or in connection with a covered contract is likely to be present during the period of performance for a covered contract. Applies to contractor or subcontractor workplace locations that are outdoors. A covered contractor workplace does not include a covered contractor employee’s residence. </a:t>
            </a:r>
          </a:p>
          <a:p>
            <a:pPr marL="171450" indent="-171450">
              <a:buFont typeface="Arial" panose="020B0604020202020204" pitchFamily="34" charset="0"/>
              <a:buChar char="•"/>
            </a:pPr>
            <a:r>
              <a:rPr lang="en-US" b="1" u="sng" dirty="0"/>
              <a:t>Contract or contract-like instrument</a:t>
            </a:r>
            <a:r>
              <a:rPr lang="en-US" dirty="0"/>
              <a:t>: This definition includes, but is not limited to, a mutually binding legal relationship obligating one party to furnish services (including construction) and another party to pay for them. The term contract includes all contracts and any subcontracts of any tier thereunder, whether negotiated or advertised, including any procurement actions, lease agreements, cooperative agreements, provider agreements, intergovernmental service agreements, service agreements, licenses, permits, or any other type of agreement, regardless of nomenclature, type, or particular form, and whether entered into verbally or in writing. The </a:t>
            </a:r>
            <a:r>
              <a:rPr lang="en-US" b="0" dirty="0"/>
              <a:t>term contract shall be interpreted broadly </a:t>
            </a:r>
            <a:r>
              <a:rPr lang="en-US" dirty="0"/>
              <a:t>as to include, but not be limited to, any contract within the definition provided in the FAR at 48 CFR chapter 1 or applicable Federal statutes. This definition includes, but is not limited to, any contract that may be covered under any Federal procurement statute. Contracts may be the result of competitive bidding or awarded to a single source under applicable authority to do so. </a:t>
            </a:r>
            <a:r>
              <a:rPr lang="en-US" b="0" dirty="0"/>
              <a:t>In addition to bilateral instruments, contracts include, but are not limited to, awards and notices of awards; job orders or task letters issued under basic ordering agreements; letter contracts; orders, such as purchase orders, under which the contract becomes effective by written acceptance or performance; exercised contract options; and bilateral contract modifications</a:t>
            </a:r>
            <a:r>
              <a:rPr lang="en-US" dirty="0"/>
              <a:t>. The term contract includes contracts covered by the Service Contract Act, contracts covered by the Davis-Bacon Act, concessions contracts not otherwise subject to the Service Contract Act, and contracts in connection with Federal property or land and related to offering services for Federal employees, their dependents, or the general public.</a:t>
            </a:r>
          </a:p>
          <a:p>
            <a:endParaRPr lang="en-US" dirty="0"/>
          </a:p>
        </p:txBody>
      </p:sp>
      <p:sp>
        <p:nvSpPr>
          <p:cNvPr id="4" name="Slide Number Placeholder 3"/>
          <p:cNvSpPr>
            <a:spLocks noGrp="1"/>
          </p:cNvSpPr>
          <p:nvPr>
            <p:ph type="sldNum" sz="quarter" idx="5"/>
          </p:nvPr>
        </p:nvSpPr>
        <p:spPr/>
        <p:txBody>
          <a:bodyPr/>
          <a:lstStyle/>
          <a:p>
            <a:fld id="{D6E5655D-08F4-4563-BA01-1BD00D693AB6}" type="slidenum">
              <a:rPr lang="en-US" smtClean="0"/>
              <a:t>6</a:t>
            </a:fld>
            <a:endParaRPr lang="en-US"/>
          </a:p>
        </p:txBody>
      </p:sp>
    </p:spTree>
    <p:extLst>
      <p:ext uri="{BB962C8B-B14F-4D97-AF65-F5344CB8AC3E}">
        <p14:creationId xmlns:p14="http://schemas.microsoft.com/office/powerpoint/2010/main" val="23550788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u="sng" dirty="0"/>
              <a:t>What constitutes work performed “in connection with” a covered contract?</a:t>
            </a:r>
            <a:r>
              <a:rPr lang="en-US" b="1" u="none" dirty="0"/>
              <a:t>  </a:t>
            </a:r>
            <a:r>
              <a:rPr lang="en-US" b="0" u="none" dirty="0"/>
              <a:t>Employees who perform duties necessary to the performance of the covered contract, but who are not directly engaged in performing the specific work called for by the covered contract, such as human resources, billing, and legal review, perform work in connection with a Federal Government contract.</a:t>
            </a:r>
          </a:p>
          <a:p>
            <a:pPr marL="171450" indent="-171450">
              <a:buFont typeface="Arial" panose="020B0604020202020204" pitchFamily="34" charset="0"/>
              <a:buChar char="•"/>
            </a:pPr>
            <a:r>
              <a:rPr lang="en-US" b="1" u="sng" dirty="0"/>
              <a:t>Covered contractor workplace:</a:t>
            </a:r>
            <a:r>
              <a:rPr lang="en-US" b="1" u="none" dirty="0"/>
              <a:t>  </a:t>
            </a:r>
            <a:r>
              <a:rPr lang="en-US" b="0" u="none" dirty="0"/>
              <a:t>a location controlled by a covered contractor at which any employee of a covered contractor working on or in connection with a covered contract is likely to be present during the period of performance for a covered contract. Applies to contractor or subcontractor workplace locations that are outdoors. A covered contractor workplace does not include a covered contractor employee’s residence. </a:t>
            </a:r>
          </a:p>
          <a:p>
            <a:pPr marL="171450" indent="-171450">
              <a:buFont typeface="Arial" panose="020B0604020202020204" pitchFamily="34" charset="0"/>
              <a:buChar char="•"/>
            </a:pPr>
            <a:r>
              <a:rPr lang="en-US" b="1" u="sng" dirty="0"/>
              <a:t>Contract or contract-like instrument</a:t>
            </a:r>
            <a:r>
              <a:rPr lang="en-US" dirty="0"/>
              <a:t>: This definition includes, but is not limited to, a mutually binding legal relationship obligating one party to furnish services (including construction) and another party to pay for them. The term contract includes all contracts and any subcontracts of any tier thereunder, whether negotiated or advertised, including any procurement actions, lease agreements, cooperative agreements, provider agreements, intergovernmental service agreements, service agreements, licenses, permits, or any other type of agreement, regardless of nomenclature, type, or particular form, and whether entered into verbally or in writing. The </a:t>
            </a:r>
            <a:r>
              <a:rPr lang="en-US" b="0" dirty="0"/>
              <a:t>term contract shall be interpreted broadly </a:t>
            </a:r>
            <a:r>
              <a:rPr lang="en-US" dirty="0"/>
              <a:t>as to include, but not be limited to, any contract within the definition provided in the FAR at 48 CFR chapter 1 or applicable Federal statutes. This definition includes, but is not limited to, any contract that may be covered under any Federal procurement statute. Contracts may be the result of competitive bidding or awarded to a single source under applicable authority to do so. </a:t>
            </a:r>
            <a:r>
              <a:rPr lang="en-US" b="0" dirty="0"/>
              <a:t>In addition to bilateral instruments, contracts include, but are not limited to, awards and notices of awards; job orders or task letters issued under basic ordering agreements; letter contracts; orders, such as purchase orders, under which the contract becomes effective by written acceptance or performance; exercised contract options; and bilateral contract modifications</a:t>
            </a:r>
            <a:r>
              <a:rPr lang="en-US" dirty="0"/>
              <a:t>. The term contract includes contracts covered by the Service Contract Act, contracts covered by the Davis-Bacon Act, concessions contracts not otherwise subject to the Service Contract Act, and contracts in connection with Federal property or land and related to offering services for Federal employees, their dependents, or the general public.</a:t>
            </a:r>
          </a:p>
          <a:p>
            <a:endParaRPr lang="en-US" dirty="0"/>
          </a:p>
        </p:txBody>
      </p:sp>
      <p:sp>
        <p:nvSpPr>
          <p:cNvPr id="4" name="Slide Number Placeholder 3"/>
          <p:cNvSpPr>
            <a:spLocks noGrp="1"/>
          </p:cNvSpPr>
          <p:nvPr>
            <p:ph type="sldNum" sz="quarter" idx="5"/>
          </p:nvPr>
        </p:nvSpPr>
        <p:spPr/>
        <p:txBody>
          <a:bodyPr/>
          <a:lstStyle/>
          <a:p>
            <a:fld id="{D6E5655D-08F4-4563-BA01-1BD00D693AB6}" type="slidenum">
              <a:rPr lang="en-US" smtClean="0"/>
              <a:t>7</a:t>
            </a:fld>
            <a:endParaRPr lang="en-US"/>
          </a:p>
        </p:txBody>
      </p:sp>
    </p:spTree>
    <p:extLst>
      <p:ext uri="{BB962C8B-B14F-4D97-AF65-F5344CB8AC3E}">
        <p14:creationId xmlns:p14="http://schemas.microsoft.com/office/powerpoint/2010/main" val="28210798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b="1" u="sng" dirty="0"/>
              <a:t>What constitutes work performed “in connection with” a covered contract?</a:t>
            </a:r>
            <a:r>
              <a:rPr lang="en-US" b="1" u="none" dirty="0"/>
              <a:t>  </a:t>
            </a:r>
            <a:r>
              <a:rPr lang="en-US" b="0" u="none" dirty="0"/>
              <a:t>Employees who perform duties necessary to the performance of the covered contract, but who are not directly engaged in performing the specific work called for by the covered contract, such as human resources, billing, and legal review, perform work in connection with a Federal Government contract.</a:t>
            </a:r>
          </a:p>
          <a:p>
            <a:pPr marL="171450" indent="-171450">
              <a:buFont typeface="Arial" panose="020B0604020202020204" pitchFamily="34" charset="0"/>
              <a:buChar char="•"/>
            </a:pPr>
            <a:r>
              <a:rPr lang="en-US" b="1" u="sng" dirty="0"/>
              <a:t>Covered contractor workplace:</a:t>
            </a:r>
            <a:r>
              <a:rPr lang="en-US" b="1" u="none" dirty="0"/>
              <a:t>  </a:t>
            </a:r>
            <a:r>
              <a:rPr lang="en-US" b="0" u="none" dirty="0"/>
              <a:t>a location controlled by a covered contractor at which any employee of a covered contractor working on or in connection with a covered contract is likely to be present during the period of performance for a covered contract. Applies to contractor or subcontractor workplace locations that are outdoors. A covered contractor workplace does not include a covered contractor employee’s residence. </a:t>
            </a:r>
          </a:p>
          <a:p>
            <a:pPr marL="171450" indent="-171450">
              <a:buFont typeface="Arial" panose="020B0604020202020204" pitchFamily="34" charset="0"/>
              <a:buChar char="•"/>
            </a:pPr>
            <a:r>
              <a:rPr lang="en-US" b="1" u="sng" dirty="0"/>
              <a:t>Contract or contract-like instrument</a:t>
            </a:r>
            <a:r>
              <a:rPr lang="en-US" dirty="0"/>
              <a:t>: This definition includes, but is not limited to, a mutually binding legal relationship obligating one party to furnish services (including construction) and another party to pay for them. The term contract includes all contracts and any subcontracts of any tier thereunder, whether negotiated or advertised, including any procurement actions, lease agreements, cooperative agreements, provider agreements, intergovernmental service agreements, service agreements, licenses, permits, or any other type of agreement, regardless of nomenclature, type, or particular form, and whether entered into verbally or in writing. The </a:t>
            </a:r>
            <a:r>
              <a:rPr lang="en-US" b="0" dirty="0"/>
              <a:t>term contract shall be interpreted broadly </a:t>
            </a:r>
            <a:r>
              <a:rPr lang="en-US" dirty="0"/>
              <a:t>as to include, but not be limited to, any contract within the definition provided in the FAR at 48 CFR chapter 1 or applicable Federal statutes. This definition includes, but is not limited to, any contract that may be covered under any Federal procurement statute. Contracts may be the result of competitive bidding or awarded to a single source under applicable authority to do so. </a:t>
            </a:r>
            <a:r>
              <a:rPr lang="en-US" b="0" dirty="0"/>
              <a:t>In addition to bilateral instruments, contracts include, but are not limited to, awards and notices of awards; job orders or task letters issued under basic ordering agreements; letter contracts; orders, such as purchase orders, under which the contract becomes effective by written acceptance or performance; exercised contract options; and bilateral contract modifications</a:t>
            </a:r>
            <a:r>
              <a:rPr lang="en-US" dirty="0"/>
              <a:t>. The term contract includes contracts covered by the Service Contract Act, contracts covered by the Davis-Bacon Act, concessions contracts not otherwise subject to the Service Contract Act, and contracts in connection with Federal property or land and related to offering services for Federal employees, their dependents, or the general public.</a:t>
            </a:r>
          </a:p>
          <a:p>
            <a:endParaRPr lang="en-US" dirty="0"/>
          </a:p>
        </p:txBody>
      </p:sp>
      <p:sp>
        <p:nvSpPr>
          <p:cNvPr id="4" name="Slide Number Placeholder 3"/>
          <p:cNvSpPr>
            <a:spLocks noGrp="1"/>
          </p:cNvSpPr>
          <p:nvPr>
            <p:ph type="sldNum" sz="quarter" idx="5"/>
          </p:nvPr>
        </p:nvSpPr>
        <p:spPr/>
        <p:txBody>
          <a:bodyPr/>
          <a:lstStyle/>
          <a:p>
            <a:fld id="{D6E5655D-08F4-4563-BA01-1BD00D693AB6}" type="slidenum">
              <a:rPr lang="en-US" smtClean="0"/>
              <a:t>8</a:t>
            </a:fld>
            <a:endParaRPr lang="en-US"/>
          </a:p>
        </p:txBody>
      </p:sp>
    </p:spTree>
    <p:extLst>
      <p:ext uri="{BB962C8B-B14F-4D97-AF65-F5344CB8AC3E}">
        <p14:creationId xmlns:p14="http://schemas.microsoft.com/office/powerpoint/2010/main" val="426833054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78055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5A8604-0498-45F8-A6B1-4FFA400CFB5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AB2DDED-4B3E-4B59-89E4-137E0A73C57F}"/>
              </a:ext>
            </a:extLst>
          </p:cNvPr>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886173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35CB6A-843F-462F-A3E4-29C4491C52AF}"/>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F31102DA-E890-42AD-B05E-F2FAA39D9EB5}"/>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74737E1C-9CB3-4E54-961C-FCD1294B069F}"/>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03275880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B86C4-D3AC-4441-8AF1-36FD1A886EF9}"/>
              </a:ext>
            </a:extLst>
          </p:cNvPr>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41426498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41580700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7">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92E863D3-F208-4EC7-AFE4-2750906EDC5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a:extLst>
              <a:ext uri="{FF2B5EF4-FFF2-40B4-BE49-F238E27FC236}">
                <a16:creationId xmlns:a16="http://schemas.microsoft.com/office/drawing/2014/main" id="{5EA23811-5ED8-48AF-AACD-42E82D631EE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53192653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2" r:id="rId3"/>
    <p:sldLayoutId id="2147483654" r:id="rId4"/>
    <p:sldLayoutId id="2147483655" r:id="rId5"/>
  </p:sldLayoutIdLst>
  <p:txStyles>
    <p:titleStyle>
      <a:lvl1pPr algn="l" defTabSz="914400" rtl="0" eaLnBrk="1" latinLnBrk="0" hangingPunct="1">
        <a:lnSpc>
          <a:spcPct val="90000"/>
        </a:lnSpc>
        <a:spcBef>
          <a:spcPct val="0"/>
        </a:spcBef>
        <a:buNone/>
        <a:defRPr sz="4400" b="1" kern="1200">
          <a:solidFill>
            <a:schemeClr val="tx2">
              <a:lumMod val="75000"/>
            </a:schemeClr>
          </a:solidFill>
          <a:latin typeface="Arial" panose="020B0604020202020204" pitchFamily="34" charset="0"/>
          <a:ea typeface="+mj-ea"/>
          <a:cs typeface="Arial" panose="020B0604020202020204" pitchFamily="34"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2">
              <a:lumMod val="75000"/>
            </a:schemeClr>
          </a:solidFill>
          <a:latin typeface="Arial" panose="020B0604020202020204" pitchFamily="34" charset="0"/>
          <a:ea typeface="+mn-ea"/>
          <a:cs typeface="Arial" panose="020B0604020202020204" pitchFamily="34" charset="0"/>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2">
              <a:lumMod val="75000"/>
            </a:schemeClr>
          </a:solidFill>
          <a:latin typeface="Arial" panose="020B0604020202020204" pitchFamily="34" charset="0"/>
          <a:ea typeface="+mn-ea"/>
          <a:cs typeface="Arial" panose="020B0604020202020204" pitchFamily="34"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2">
              <a:lumMod val="75000"/>
            </a:schemeClr>
          </a:solidFill>
          <a:latin typeface="Arial" panose="020B0604020202020204" pitchFamily="34" charset="0"/>
          <a:ea typeface="+mn-ea"/>
          <a:cs typeface="Arial" panose="020B0604020202020204" pitchFamily="34" charset="0"/>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75000"/>
            </a:schemeClr>
          </a:solidFill>
          <a:latin typeface="Arial" panose="020B0604020202020204" pitchFamily="34" charset="0"/>
          <a:ea typeface="+mn-ea"/>
          <a:cs typeface="Arial" panose="020B0604020202020204" pitchFamily="34" charset="0"/>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2">
              <a:lumMod val="75000"/>
            </a:schemeClr>
          </a:solidFill>
          <a:latin typeface="Arial" panose="020B0604020202020204" pitchFamily="34" charset="0"/>
          <a:ea typeface="+mn-ea"/>
          <a:cs typeface="Arial" panose="020B0604020202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png"/><Relationship Id="rId2" Type="http://schemas.microsoft.com/office/2017/06/relationships/model3d" Target="../media/model3d1.glb"/><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hyperlink" Target="http://www.connmaciel.com/" TargetMode="Externa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70C6DF-24CA-4659-AB09-BF1589E1B2AD}"/>
              </a:ext>
            </a:extLst>
          </p:cNvPr>
          <p:cNvSpPr>
            <a:spLocks noGrp="1"/>
          </p:cNvSpPr>
          <p:nvPr>
            <p:ph type="ctrTitle" idx="4294967295"/>
          </p:nvPr>
        </p:nvSpPr>
        <p:spPr>
          <a:xfrm>
            <a:off x="1869232" y="406400"/>
            <a:ext cx="9144000" cy="1365913"/>
          </a:xfrm>
        </p:spPr>
        <p:txBody>
          <a:bodyPr>
            <a:normAutofit/>
          </a:bodyPr>
          <a:lstStyle/>
          <a:p>
            <a:pPr algn="ctr"/>
            <a:r>
              <a:rPr lang="en-US" dirty="0">
                <a:solidFill>
                  <a:srgbClr val="002060"/>
                </a:solidFill>
              </a:rPr>
              <a:t>Mandatory Vaccines and Testing </a:t>
            </a:r>
            <a:br>
              <a:rPr lang="en-US" dirty="0">
                <a:solidFill>
                  <a:srgbClr val="002060"/>
                </a:solidFill>
              </a:rPr>
            </a:br>
            <a:r>
              <a:rPr lang="en-US" dirty="0">
                <a:solidFill>
                  <a:srgbClr val="002060"/>
                </a:solidFill>
              </a:rPr>
              <a:t>Federal EO and OSHA ETS</a:t>
            </a:r>
          </a:p>
        </p:txBody>
      </p:sp>
      <p:sp>
        <p:nvSpPr>
          <p:cNvPr id="3" name="Subtitle 2">
            <a:extLst>
              <a:ext uri="{FF2B5EF4-FFF2-40B4-BE49-F238E27FC236}">
                <a16:creationId xmlns:a16="http://schemas.microsoft.com/office/drawing/2014/main" id="{499A063D-6EC5-44B3-A78E-0656A6BF1E30}"/>
              </a:ext>
            </a:extLst>
          </p:cNvPr>
          <p:cNvSpPr>
            <a:spLocks noGrp="1"/>
          </p:cNvSpPr>
          <p:nvPr>
            <p:ph type="subTitle" idx="4294967295"/>
          </p:nvPr>
        </p:nvSpPr>
        <p:spPr>
          <a:xfrm>
            <a:off x="1178768" y="1767812"/>
            <a:ext cx="9834464" cy="1365913"/>
          </a:xfrm>
        </p:spPr>
        <p:txBody>
          <a:bodyPr>
            <a:normAutofit fontScale="85000" lnSpcReduction="10000"/>
          </a:bodyPr>
          <a:lstStyle/>
          <a:p>
            <a:pPr marL="0" indent="0" algn="r">
              <a:lnSpc>
                <a:spcPct val="100000"/>
              </a:lnSpc>
              <a:buNone/>
            </a:pPr>
            <a:r>
              <a:rPr lang="en-US" i="1" dirty="0">
                <a:solidFill>
                  <a:srgbClr val="0070C0"/>
                </a:solidFill>
              </a:rPr>
              <a:t>Jef Fagan, NECA General Counsel and VP of Risk Management  </a:t>
            </a:r>
          </a:p>
          <a:p>
            <a:pPr marL="0" indent="0" algn="r">
              <a:lnSpc>
                <a:spcPct val="100000"/>
              </a:lnSpc>
              <a:buNone/>
            </a:pPr>
            <a:r>
              <a:rPr lang="en-US" i="1" dirty="0">
                <a:solidFill>
                  <a:srgbClr val="0070C0"/>
                </a:solidFill>
              </a:rPr>
              <a:t>Marco Giamberardino, NECA VP of Government and Public Affairs </a:t>
            </a:r>
          </a:p>
          <a:p>
            <a:pPr marL="0" indent="0" algn="ctr">
              <a:lnSpc>
                <a:spcPct val="100000"/>
              </a:lnSpc>
              <a:buNone/>
            </a:pPr>
            <a:r>
              <a:rPr lang="en-US" i="1" dirty="0">
                <a:solidFill>
                  <a:srgbClr val="0070C0"/>
                </a:solidFill>
              </a:rPr>
              <a:t>October 11, 2021 -  8:00 a.m.</a:t>
            </a:r>
          </a:p>
          <a:p>
            <a:pPr marL="0" indent="0" algn="r">
              <a:buNone/>
            </a:pPr>
            <a:endParaRPr lang="en-US" sz="2400" dirty="0"/>
          </a:p>
        </p:txBody>
      </p:sp>
    </p:spTree>
    <p:extLst>
      <p:ext uri="{BB962C8B-B14F-4D97-AF65-F5344CB8AC3E}">
        <p14:creationId xmlns:p14="http://schemas.microsoft.com/office/powerpoint/2010/main" val="3312329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6F017-9FA6-4A4F-B8B6-DB2BF663BFFB}"/>
              </a:ext>
            </a:extLst>
          </p:cNvPr>
          <p:cNvSpPr>
            <a:spLocks noGrp="1"/>
          </p:cNvSpPr>
          <p:nvPr>
            <p:ph type="title"/>
          </p:nvPr>
        </p:nvSpPr>
        <p:spPr>
          <a:xfrm>
            <a:off x="838200" y="365125"/>
            <a:ext cx="10515600" cy="755015"/>
          </a:xfrm>
        </p:spPr>
        <p:txBody>
          <a:bodyPr/>
          <a:lstStyle/>
          <a:p>
            <a:pPr algn="ctr"/>
            <a:r>
              <a:rPr lang="en-US" dirty="0">
                <a:solidFill>
                  <a:srgbClr val="002060"/>
                </a:solidFill>
              </a:rPr>
              <a:t>Fed Contractor EO – Vaccination </a:t>
            </a:r>
          </a:p>
        </p:txBody>
      </p:sp>
      <p:sp>
        <p:nvSpPr>
          <p:cNvPr id="3" name="Content Placeholder 2">
            <a:extLst>
              <a:ext uri="{FF2B5EF4-FFF2-40B4-BE49-F238E27FC236}">
                <a16:creationId xmlns:a16="http://schemas.microsoft.com/office/drawing/2014/main" id="{602D9898-294F-4FBB-9C88-5D3388A4ADD9}"/>
              </a:ext>
            </a:extLst>
          </p:cNvPr>
          <p:cNvSpPr>
            <a:spLocks noGrp="1"/>
          </p:cNvSpPr>
          <p:nvPr>
            <p:ph idx="1"/>
          </p:nvPr>
        </p:nvSpPr>
        <p:spPr>
          <a:xfrm>
            <a:off x="434340" y="1634490"/>
            <a:ext cx="10919460" cy="3429000"/>
          </a:xfrm>
        </p:spPr>
        <p:txBody>
          <a:bodyPr>
            <a:noAutofit/>
          </a:bodyPr>
          <a:lstStyle/>
          <a:p>
            <a:pPr marL="0" indent="0">
              <a:lnSpc>
                <a:spcPct val="100000"/>
              </a:lnSpc>
              <a:spcAft>
                <a:spcPts val="1800"/>
              </a:spcAft>
              <a:buNone/>
            </a:pPr>
            <a:r>
              <a:rPr lang="en-US" sz="3200" spc="-40" dirty="0">
                <a:solidFill>
                  <a:srgbClr val="002060"/>
                </a:solidFill>
              </a:rPr>
              <a:t>Fed contractors and subcontractors with a covered contract must:</a:t>
            </a:r>
          </a:p>
          <a:p>
            <a:pPr marL="747713" lvl="1" indent="-290513">
              <a:lnSpc>
                <a:spcPct val="100000"/>
              </a:lnSpc>
              <a:spcAft>
                <a:spcPts val="1800"/>
              </a:spcAft>
            </a:pPr>
            <a:r>
              <a:rPr lang="en-US" sz="2800" spc="-50" dirty="0">
                <a:solidFill>
                  <a:srgbClr val="002060"/>
                </a:solidFill>
              </a:rPr>
              <a:t>Require all covered contractor employees to be </a:t>
            </a:r>
            <a:r>
              <a:rPr lang="en-US" sz="2800" b="1" i="1" spc="-30" dirty="0">
                <a:solidFill>
                  <a:srgbClr val="002060"/>
                </a:solidFill>
              </a:rPr>
              <a:t>fully vaccinated by no later than 12/08/21</a:t>
            </a:r>
          </a:p>
          <a:p>
            <a:pPr marL="747713" lvl="1" indent="-290513">
              <a:lnSpc>
                <a:spcPct val="100000"/>
              </a:lnSpc>
              <a:spcAft>
                <a:spcPts val="1800"/>
              </a:spcAft>
            </a:pPr>
            <a:r>
              <a:rPr lang="en-US" sz="2800" spc="-60" dirty="0">
                <a:solidFill>
                  <a:srgbClr val="002060"/>
                </a:solidFill>
              </a:rPr>
              <a:t>Review covered employees’ documentation to verify vaccination status – </a:t>
            </a:r>
            <a:r>
              <a:rPr lang="en-US" sz="2800" b="1" i="1" spc="-60" dirty="0">
                <a:solidFill>
                  <a:srgbClr val="002060"/>
                </a:solidFill>
              </a:rPr>
              <a:t>self-attestation is not an acceptable substitute</a:t>
            </a:r>
          </a:p>
          <a:p>
            <a:pPr marL="0" indent="0">
              <a:lnSpc>
                <a:spcPct val="110000"/>
              </a:lnSpc>
              <a:spcAft>
                <a:spcPts val="1800"/>
              </a:spcAft>
              <a:buNone/>
            </a:pPr>
            <a:endParaRPr lang="en-US" sz="2400" b="1" i="1" spc="-60" dirty="0">
              <a:solidFill>
                <a:srgbClr val="002060"/>
              </a:solidFill>
            </a:endParaRPr>
          </a:p>
        </p:txBody>
      </p:sp>
    </p:spTree>
    <p:extLst>
      <p:ext uri="{BB962C8B-B14F-4D97-AF65-F5344CB8AC3E}">
        <p14:creationId xmlns:p14="http://schemas.microsoft.com/office/powerpoint/2010/main" val="163568397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6F017-9FA6-4A4F-B8B6-DB2BF663BFFB}"/>
              </a:ext>
            </a:extLst>
          </p:cNvPr>
          <p:cNvSpPr>
            <a:spLocks noGrp="1"/>
          </p:cNvSpPr>
          <p:nvPr>
            <p:ph type="title"/>
          </p:nvPr>
        </p:nvSpPr>
        <p:spPr>
          <a:xfrm>
            <a:off x="838200" y="365125"/>
            <a:ext cx="10515600" cy="755015"/>
          </a:xfrm>
        </p:spPr>
        <p:txBody>
          <a:bodyPr/>
          <a:lstStyle/>
          <a:p>
            <a:pPr algn="ctr"/>
            <a:r>
              <a:rPr lang="en-US" dirty="0">
                <a:solidFill>
                  <a:srgbClr val="002060"/>
                </a:solidFill>
              </a:rPr>
              <a:t>Fed Contractor EO – Vaccination </a:t>
            </a:r>
          </a:p>
        </p:txBody>
      </p:sp>
      <p:sp>
        <p:nvSpPr>
          <p:cNvPr id="3" name="Content Placeholder 2">
            <a:extLst>
              <a:ext uri="{FF2B5EF4-FFF2-40B4-BE49-F238E27FC236}">
                <a16:creationId xmlns:a16="http://schemas.microsoft.com/office/drawing/2014/main" id="{602D9898-294F-4FBB-9C88-5D3388A4ADD9}"/>
              </a:ext>
            </a:extLst>
          </p:cNvPr>
          <p:cNvSpPr>
            <a:spLocks noGrp="1"/>
          </p:cNvSpPr>
          <p:nvPr>
            <p:ph idx="1"/>
          </p:nvPr>
        </p:nvSpPr>
        <p:spPr>
          <a:xfrm>
            <a:off x="434340" y="1474470"/>
            <a:ext cx="10919460" cy="3989070"/>
          </a:xfrm>
        </p:spPr>
        <p:txBody>
          <a:bodyPr>
            <a:noAutofit/>
          </a:bodyPr>
          <a:lstStyle/>
          <a:p>
            <a:pPr marL="290513" indent="-290513">
              <a:lnSpc>
                <a:spcPct val="100000"/>
              </a:lnSpc>
              <a:spcAft>
                <a:spcPts val="1200"/>
              </a:spcAft>
              <a:buFont typeface="Arial" panose="020B0604020202020204" pitchFamily="34" charset="0"/>
              <a:buChar char="•"/>
            </a:pPr>
            <a:r>
              <a:rPr lang="en-US" sz="3200" spc="-30" dirty="0">
                <a:solidFill>
                  <a:srgbClr val="002060"/>
                </a:solidFill>
              </a:rPr>
              <a:t>E</a:t>
            </a:r>
            <a:r>
              <a:rPr lang="en-US" sz="3200" spc="-50" dirty="0">
                <a:solidFill>
                  <a:srgbClr val="002060"/>
                </a:solidFill>
              </a:rPr>
              <a:t>xceptions:</a:t>
            </a:r>
          </a:p>
          <a:p>
            <a:pPr marL="633413" lvl="1" indent="-290513">
              <a:lnSpc>
                <a:spcPct val="100000"/>
              </a:lnSpc>
              <a:spcAft>
                <a:spcPts val="1200"/>
              </a:spcAft>
              <a:buSzPct val="85000"/>
              <a:buFont typeface="Courier New" panose="02070309020205020404" pitchFamily="49" charset="0"/>
              <a:buChar char="o"/>
            </a:pPr>
            <a:r>
              <a:rPr lang="en-US" sz="3200" spc="-50" dirty="0">
                <a:solidFill>
                  <a:srgbClr val="002060"/>
                </a:solidFill>
              </a:rPr>
              <a:t>When an employee is legally entitled to an accommodation</a:t>
            </a:r>
          </a:p>
          <a:p>
            <a:pPr marL="633413" lvl="1" indent="-290513">
              <a:lnSpc>
                <a:spcPct val="100000"/>
              </a:lnSpc>
              <a:spcAft>
                <a:spcPts val="1800"/>
              </a:spcAft>
              <a:buSzPct val="85000"/>
              <a:buFont typeface="Courier New" panose="02070309020205020404" pitchFamily="49" charset="0"/>
              <a:buChar char="o"/>
            </a:pPr>
            <a:r>
              <a:rPr lang="en-US" sz="3200" spc="-50" dirty="0">
                <a:solidFill>
                  <a:srgbClr val="002060"/>
                </a:solidFill>
              </a:rPr>
              <a:t>There is an a</a:t>
            </a:r>
            <a:r>
              <a:rPr lang="en-US" sz="3200" dirty="0">
                <a:solidFill>
                  <a:srgbClr val="002060"/>
                </a:solidFill>
              </a:rPr>
              <a:t>pproved urgent, mission-critical need, and the employee gets vaccinated w/in 60 days of beginning work and follows masking/ distancing requirements</a:t>
            </a:r>
            <a:endParaRPr lang="en-US" sz="3200" spc="-50" dirty="0">
              <a:solidFill>
                <a:srgbClr val="002060"/>
              </a:solidFill>
            </a:endParaRPr>
          </a:p>
          <a:p>
            <a:pPr>
              <a:lnSpc>
                <a:spcPct val="110000"/>
              </a:lnSpc>
              <a:spcAft>
                <a:spcPts val="1800"/>
              </a:spcAft>
            </a:pPr>
            <a:endParaRPr lang="en-US" sz="2400" b="1" i="1" spc="-60" dirty="0">
              <a:solidFill>
                <a:srgbClr val="002060"/>
              </a:solidFill>
            </a:endParaRPr>
          </a:p>
        </p:txBody>
      </p:sp>
    </p:spTree>
    <p:extLst>
      <p:ext uri="{BB962C8B-B14F-4D97-AF65-F5344CB8AC3E}">
        <p14:creationId xmlns:p14="http://schemas.microsoft.com/office/powerpoint/2010/main" val="49655323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6F017-9FA6-4A4F-B8B6-DB2BF663BFFB}"/>
              </a:ext>
            </a:extLst>
          </p:cNvPr>
          <p:cNvSpPr>
            <a:spLocks noGrp="1"/>
          </p:cNvSpPr>
          <p:nvPr>
            <p:ph type="title"/>
          </p:nvPr>
        </p:nvSpPr>
        <p:spPr>
          <a:xfrm>
            <a:off x="838200" y="365125"/>
            <a:ext cx="10515600" cy="537845"/>
          </a:xfrm>
        </p:spPr>
        <p:txBody>
          <a:bodyPr>
            <a:noAutofit/>
          </a:bodyPr>
          <a:lstStyle/>
          <a:p>
            <a:pPr algn="ctr">
              <a:lnSpc>
                <a:spcPct val="100000"/>
              </a:lnSpc>
            </a:pPr>
            <a:r>
              <a:rPr lang="en-US" dirty="0">
                <a:solidFill>
                  <a:srgbClr val="002060"/>
                </a:solidFill>
              </a:rPr>
              <a:t>ADA Exemptions</a:t>
            </a:r>
          </a:p>
        </p:txBody>
      </p:sp>
      <p:sp>
        <p:nvSpPr>
          <p:cNvPr id="3" name="Content Placeholder 2">
            <a:extLst>
              <a:ext uri="{FF2B5EF4-FFF2-40B4-BE49-F238E27FC236}">
                <a16:creationId xmlns:a16="http://schemas.microsoft.com/office/drawing/2014/main" id="{602D9898-294F-4FBB-9C88-5D3388A4ADD9}"/>
              </a:ext>
            </a:extLst>
          </p:cNvPr>
          <p:cNvSpPr>
            <a:spLocks noGrp="1"/>
          </p:cNvSpPr>
          <p:nvPr>
            <p:ph idx="1"/>
          </p:nvPr>
        </p:nvSpPr>
        <p:spPr>
          <a:xfrm>
            <a:off x="582930" y="1257300"/>
            <a:ext cx="10770870" cy="4503419"/>
          </a:xfrm>
        </p:spPr>
        <p:txBody>
          <a:bodyPr>
            <a:normAutofit/>
          </a:bodyPr>
          <a:lstStyle/>
          <a:p>
            <a:pPr marL="225425" indent="-225425">
              <a:lnSpc>
                <a:spcPct val="100000"/>
              </a:lnSpc>
              <a:spcBef>
                <a:spcPts val="0"/>
              </a:spcBef>
              <a:spcAft>
                <a:spcPts val="1200"/>
              </a:spcAft>
            </a:pPr>
            <a:r>
              <a:rPr lang="en-US" sz="2300" spc="-30" dirty="0">
                <a:solidFill>
                  <a:srgbClr val="002060"/>
                </a:solidFill>
              </a:rPr>
              <a:t>Per EEOC, employers should ordinarily presume employee’s request for religious accommodation is based on a “</a:t>
            </a:r>
            <a:r>
              <a:rPr lang="en-US" sz="2300" i="1" spc="-30" dirty="0">
                <a:solidFill>
                  <a:srgbClr val="002060"/>
                </a:solidFill>
              </a:rPr>
              <a:t>sincerely held religious belief</a:t>
            </a:r>
            <a:r>
              <a:rPr lang="en-US" sz="2300" spc="-30" dirty="0">
                <a:solidFill>
                  <a:srgbClr val="002060"/>
                </a:solidFill>
              </a:rPr>
              <a:t>” </a:t>
            </a:r>
            <a:r>
              <a:rPr lang="en-US" sz="2300" i="1" spc="-30" dirty="0">
                <a:solidFill>
                  <a:srgbClr val="002060"/>
                </a:solidFill>
              </a:rPr>
              <a:t>unless</a:t>
            </a:r>
            <a:r>
              <a:rPr lang="en-US" sz="2300" spc="-30" dirty="0">
                <a:solidFill>
                  <a:srgbClr val="002060"/>
                </a:solidFill>
              </a:rPr>
              <a:t> there exists an objective basis to question the sincerity</a:t>
            </a:r>
          </a:p>
          <a:p>
            <a:pPr lvl="1" indent="-342900">
              <a:lnSpc>
                <a:spcPct val="100000"/>
              </a:lnSpc>
              <a:spcBef>
                <a:spcPts val="0"/>
              </a:spcBef>
              <a:spcAft>
                <a:spcPts val="2100"/>
              </a:spcAft>
              <a:buFont typeface="Courier New" panose="02070309020205020404" pitchFamily="49" charset="0"/>
              <a:buChar char="o"/>
            </a:pPr>
            <a:r>
              <a:rPr lang="en-US" sz="2150" dirty="0">
                <a:solidFill>
                  <a:srgbClr val="002060"/>
                </a:solidFill>
              </a:rPr>
              <a:t>Personal anti-vaccination positions generally will not be sufficient to establish a sufficient sincerely held religious belief</a:t>
            </a:r>
          </a:p>
          <a:p>
            <a:pPr marL="285750" indent="-285750">
              <a:lnSpc>
                <a:spcPct val="100000"/>
              </a:lnSpc>
              <a:spcBef>
                <a:spcPts val="0"/>
              </a:spcBef>
              <a:spcAft>
                <a:spcPts val="2100"/>
              </a:spcAft>
            </a:pPr>
            <a:r>
              <a:rPr lang="en-US" sz="2300" dirty="0">
                <a:solidFill>
                  <a:srgbClr val="002060"/>
                </a:solidFill>
              </a:rPr>
              <a:t>Employers must provide a reasonable accommodation, unless it would pose an undue hardship under Title VII or the ADA</a:t>
            </a:r>
          </a:p>
          <a:p>
            <a:pPr marL="285750" indent="-285750">
              <a:lnSpc>
                <a:spcPct val="100000"/>
              </a:lnSpc>
              <a:spcBef>
                <a:spcPts val="0"/>
              </a:spcBef>
              <a:spcAft>
                <a:spcPts val="600"/>
              </a:spcAft>
            </a:pPr>
            <a:r>
              <a:rPr lang="en-US" sz="2300" spc="-80" dirty="0">
                <a:solidFill>
                  <a:srgbClr val="002060"/>
                </a:solidFill>
              </a:rPr>
              <a:t>Undue hardship standard</a:t>
            </a:r>
          </a:p>
          <a:p>
            <a:pPr marL="800099" lvl="1" indent="-342900">
              <a:lnSpc>
                <a:spcPct val="100000"/>
              </a:lnSpc>
              <a:spcBef>
                <a:spcPts val="0"/>
              </a:spcBef>
              <a:spcAft>
                <a:spcPts val="600"/>
              </a:spcAft>
              <a:buFont typeface="Courier New" panose="02070309020205020404" pitchFamily="49" charset="0"/>
              <a:buChar char="o"/>
            </a:pPr>
            <a:r>
              <a:rPr lang="en-US" sz="2150" spc="-80" dirty="0">
                <a:solidFill>
                  <a:srgbClr val="002060"/>
                </a:solidFill>
              </a:rPr>
              <a:t>Under Title VII is “more than </a:t>
            </a:r>
            <a:r>
              <a:rPr lang="en-US" sz="2150" i="1" spc="-80" dirty="0">
                <a:solidFill>
                  <a:srgbClr val="002060"/>
                </a:solidFill>
              </a:rPr>
              <a:t>de minimis</a:t>
            </a:r>
            <a:r>
              <a:rPr lang="en-US" sz="2150" spc="-80" dirty="0">
                <a:solidFill>
                  <a:srgbClr val="002060"/>
                </a:solidFill>
              </a:rPr>
              <a:t> cost/burden on employer”</a:t>
            </a:r>
          </a:p>
          <a:p>
            <a:pPr marL="800099" lvl="1" indent="-342900">
              <a:lnSpc>
                <a:spcPct val="100000"/>
              </a:lnSpc>
              <a:spcBef>
                <a:spcPts val="0"/>
              </a:spcBef>
              <a:spcAft>
                <a:spcPts val="1200"/>
              </a:spcAft>
              <a:buFont typeface="Courier New" panose="02070309020205020404" pitchFamily="49" charset="0"/>
              <a:buChar char="o"/>
            </a:pPr>
            <a:r>
              <a:rPr lang="en-US" sz="2150" spc="-80" dirty="0">
                <a:solidFill>
                  <a:srgbClr val="002060"/>
                </a:solidFill>
              </a:rPr>
              <a:t>Under ADA is “</a:t>
            </a:r>
            <a:r>
              <a:rPr lang="en-US" sz="2150" dirty="0">
                <a:solidFill>
                  <a:srgbClr val="002060"/>
                </a:solidFill>
              </a:rPr>
              <a:t>significant difficulty or expense”</a:t>
            </a:r>
            <a:endParaRPr lang="en-US" sz="2150" spc="-80" dirty="0">
              <a:solidFill>
                <a:srgbClr val="002060"/>
              </a:solidFill>
            </a:endParaRPr>
          </a:p>
        </p:txBody>
      </p:sp>
    </p:spTree>
    <p:extLst>
      <p:ext uri="{BB962C8B-B14F-4D97-AF65-F5344CB8AC3E}">
        <p14:creationId xmlns:p14="http://schemas.microsoft.com/office/powerpoint/2010/main" val="68889095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6F017-9FA6-4A4F-B8B6-DB2BF663BFFB}"/>
              </a:ext>
            </a:extLst>
          </p:cNvPr>
          <p:cNvSpPr>
            <a:spLocks noGrp="1"/>
          </p:cNvSpPr>
          <p:nvPr>
            <p:ph type="title"/>
          </p:nvPr>
        </p:nvSpPr>
        <p:spPr>
          <a:xfrm>
            <a:off x="838200" y="331471"/>
            <a:ext cx="10515600" cy="822960"/>
          </a:xfrm>
        </p:spPr>
        <p:txBody>
          <a:bodyPr>
            <a:noAutofit/>
          </a:bodyPr>
          <a:lstStyle/>
          <a:p>
            <a:pPr algn="ctr">
              <a:lnSpc>
                <a:spcPct val="100000"/>
              </a:lnSpc>
            </a:pPr>
            <a:r>
              <a:rPr lang="en-US" sz="4000" dirty="0">
                <a:solidFill>
                  <a:srgbClr val="002060"/>
                </a:solidFill>
              </a:rPr>
              <a:t>Federal Contractor EO -</a:t>
            </a:r>
            <a:br>
              <a:rPr lang="en-US" sz="4000" dirty="0">
                <a:solidFill>
                  <a:srgbClr val="002060"/>
                </a:solidFill>
              </a:rPr>
            </a:br>
            <a:r>
              <a:rPr lang="en-US" sz="4000" dirty="0">
                <a:solidFill>
                  <a:srgbClr val="002060"/>
                </a:solidFill>
              </a:rPr>
              <a:t>Masks and Distancing </a:t>
            </a:r>
          </a:p>
        </p:txBody>
      </p:sp>
      <p:sp>
        <p:nvSpPr>
          <p:cNvPr id="3" name="Content Placeholder 2">
            <a:extLst>
              <a:ext uri="{FF2B5EF4-FFF2-40B4-BE49-F238E27FC236}">
                <a16:creationId xmlns:a16="http://schemas.microsoft.com/office/drawing/2014/main" id="{602D9898-294F-4FBB-9C88-5D3388A4ADD9}"/>
              </a:ext>
            </a:extLst>
          </p:cNvPr>
          <p:cNvSpPr>
            <a:spLocks noGrp="1"/>
          </p:cNvSpPr>
          <p:nvPr>
            <p:ph idx="1"/>
          </p:nvPr>
        </p:nvSpPr>
        <p:spPr>
          <a:xfrm>
            <a:off x="365760" y="1508760"/>
            <a:ext cx="10988040" cy="4274820"/>
          </a:xfrm>
        </p:spPr>
        <p:txBody>
          <a:bodyPr>
            <a:noAutofit/>
          </a:bodyPr>
          <a:lstStyle/>
          <a:p>
            <a:pPr marL="228600" indent="-228600">
              <a:lnSpc>
                <a:spcPct val="100000"/>
              </a:lnSpc>
              <a:spcAft>
                <a:spcPts val="1400"/>
              </a:spcAft>
              <a:buFont typeface="Arial" panose="020B0604020202020204" pitchFamily="34" charset="0"/>
              <a:buChar char="•"/>
            </a:pPr>
            <a:r>
              <a:rPr lang="en-US" sz="2400" dirty="0">
                <a:solidFill>
                  <a:srgbClr val="002060"/>
                </a:solidFill>
              </a:rPr>
              <a:t>Ensure all individuals at a covered contractor workplace, including covered contractor employees and visitors, comply w/ </a:t>
            </a:r>
            <a:r>
              <a:rPr lang="en-US" sz="2400" u="sng" dirty="0">
                <a:solidFill>
                  <a:srgbClr val="002060"/>
                </a:solidFill>
              </a:rPr>
              <a:t>CDC masking/distancing guidance</a:t>
            </a:r>
            <a:endParaRPr lang="en-US" sz="2400" dirty="0">
              <a:solidFill>
                <a:srgbClr val="002060"/>
              </a:solidFill>
            </a:endParaRPr>
          </a:p>
          <a:p>
            <a:pPr marL="228600" indent="-228600">
              <a:lnSpc>
                <a:spcPct val="100000"/>
              </a:lnSpc>
              <a:spcAft>
                <a:spcPts val="800"/>
              </a:spcAft>
              <a:buFont typeface="Arial" panose="020B0604020202020204" pitchFamily="34" charset="0"/>
              <a:buChar char="•"/>
            </a:pPr>
            <a:r>
              <a:rPr lang="en-US" sz="2400" b="1" u="sng" dirty="0">
                <a:solidFill>
                  <a:srgbClr val="002060"/>
                </a:solidFill>
              </a:rPr>
              <a:t>Exceptions</a:t>
            </a:r>
            <a:r>
              <a:rPr lang="en-US" sz="2400" dirty="0">
                <a:solidFill>
                  <a:srgbClr val="002060"/>
                </a:solidFill>
              </a:rPr>
              <a:t>:</a:t>
            </a:r>
          </a:p>
          <a:p>
            <a:pPr marL="519113" lvl="1" indent="-280988">
              <a:lnSpc>
                <a:spcPct val="100000"/>
              </a:lnSpc>
              <a:spcAft>
                <a:spcPts val="800"/>
              </a:spcAft>
              <a:buSzPct val="77000"/>
              <a:buFont typeface="Courier New" panose="02070309020205020404" pitchFamily="49" charset="0"/>
              <a:buChar char="o"/>
            </a:pPr>
            <a:r>
              <a:rPr lang="en-US" dirty="0">
                <a:solidFill>
                  <a:srgbClr val="002060"/>
                </a:solidFill>
              </a:rPr>
              <a:t>legally-entitled accommodations</a:t>
            </a:r>
          </a:p>
          <a:p>
            <a:pPr marL="519113" lvl="1" indent="-280988">
              <a:lnSpc>
                <a:spcPct val="100000"/>
              </a:lnSpc>
              <a:spcAft>
                <a:spcPts val="800"/>
              </a:spcAft>
              <a:buSzPct val="77000"/>
              <a:buFont typeface="Courier New" panose="02070309020205020404" pitchFamily="49" charset="0"/>
              <a:buChar char="o"/>
            </a:pPr>
            <a:r>
              <a:rPr lang="en-US" dirty="0">
                <a:solidFill>
                  <a:srgbClr val="002060"/>
                </a:solidFill>
              </a:rPr>
              <a:t>alone in a room with a closed door</a:t>
            </a:r>
          </a:p>
          <a:p>
            <a:pPr marL="519113" lvl="1" indent="-280988">
              <a:lnSpc>
                <a:spcPct val="100000"/>
              </a:lnSpc>
              <a:spcAft>
                <a:spcPts val="800"/>
              </a:spcAft>
              <a:buSzPct val="77000"/>
              <a:buFont typeface="Courier New" panose="02070309020205020404" pitchFamily="49" charset="0"/>
              <a:buChar char="o"/>
            </a:pPr>
            <a:r>
              <a:rPr lang="en-US" dirty="0">
                <a:solidFill>
                  <a:srgbClr val="002060"/>
                </a:solidFill>
              </a:rPr>
              <a:t>Eating or drinking while distancing</a:t>
            </a:r>
          </a:p>
          <a:p>
            <a:pPr marL="519113" lvl="1" indent="-280988">
              <a:lnSpc>
                <a:spcPct val="100000"/>
              </a:lnSpc>
              <a:spcAft>
                <a:spcPts val="800"/>
              </a:spcAft>
              <a:buSzPct val="77000"/>
              <a:buFont typeface="Courier New" panose="02070309020205020404" pitchFamily="49" charset="0"/>
              <a:buChar char="o"/>
            </a:pPr>
            <a:r>
              <a:rPr lang="en-US" dirty="0">
                <a:solidFill>
                  <a:srgbClr val="002060"/>
                </a:solidFill>
              </a:rPr>
              <a:t>engaged in activity that </a:t>
            </a:r>
            <a:r>
              <a:rPr lang="en-US" spc="-30" dirty="0">
                <a:solidFill>
                  <a:srgbClr val="002060"/>
                </a:solidFill>
              </a:rPr>
              <a:t>may make the mask wet, or engaged in </a:t>
            </a:r>
            <a:r>
              <a:rPr lang="en-US" dirty="0">
                <a:solidFill>
                  <a:srgbClr val="002060"/>
                </a:solidFill>
              </a:rPr>
              <a:t>high-intensity activities </a:t>
            </a:r>
            <a:r>
              <a:rPr lang="en-US" spc="-20" dirty="0">
                <a:solidFill>
                  <a:srgbClr val="002060"/>
                </a:solidFill>
              </a:rPr>
              <a:t>making it hard to breathe</a:t>
            </a:r>
          </a:p>
        </p:txBody>
      </p:sp>
    </p:spTree>
    <p:extLst>
      <p:ext uri="{BB962C8B-B14F-4D97-AF65-F5344CB8AC3E}">
        <p14:creationId xmlns:p14="http://schemas.microsoft.com/office/powerpoint/2010/main" val="2310190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6F017-9FA6-4A4F-B8B6-DB2BF663BFFB}"/>
              </a:ext>
            </a:extLst>
          </p:cNvPr>
          <p:cNvSpPr>
            <a:spLocks noGrp="1"/>
          </p:cNvSpPr>
          <p:nvPr>
            <p:ph type="title"/>
          </p:nvPr>
        </p:nvSpPr>
        <p:spPr>
          <a:xfrm>
            <a:off x="838200" y="365125"/>
            <a:ext cx="10515600" cy="1200785"/>
          </a:xfrm>
        </p:spPr>
        <p:txBody>
          <a:bodyPr>
            <a:noAutofit/>
          </a:bodyPr>
          <a:lstStyle/>
          <a:p>
            <a:pPr algn="ctr"/>
            <a:r>
              <a:rPr lang="en-US" dirty="0">
                <a:solidFill>
                  <a:srgbClr val="002060"/>
                </a:solidFill>
              </a:rPr>
              <a:t>Federal Contractor EC – </a:t>
            </a:r>
            <a:br>
              <a:rPr lang="en-US" dirty="0">
                <a:solidFill>
                  <a:srgbClr val="002060"/>
                </a:solidFill>
              </a:rPr>
            </a:br>
            <a:r>
              <a:rPr lang="en-US" dirty="0">
                <a:solidFill>
                  <a:srgbClr val="002060"/>
                </a:solidFill>
              </a:rPr>
              <a:t>COVID-19 Coordinator</a:t>
            </a:r>
          </a:p>
        </p:txBody>
      </p:sp>
      <p:sp>
        <p:nvSpPr>
          <p:cNvPr id="3" name="Content Placeholder 2">
            <a:extLst>
              <a:ext uri="{FF2B5EF4-FFF2-40B4-BE49-F238E27FC236}">
                <a16:creationId xmlns:a16="http://schemas.microsoft.com/office/drawing/2014/main" id="{602D9898-294F-4FBB-9C88-5D3388A4ADD9}"/>
              </a:ext>
            </a:extLst>
          </p:cNvPr>
          <p:cNvSpPr>
            <a:spLocks noGrp="1"/>
          </p:cNvSpPr>
          <p:nvPr>
            <p:ph idx="1"/>
          </p:nvPr>
        </p:nvSpPr>
        <p:spPr>
          <a:xfrm>
            <a:off x="342900" y="1828799"/>
            <a:ext cx="11010900" cy="3737611"/>
          </a:xfrm>
        </p:spPr>
        <p:txBody>
          <a:bodyPr>
            <a:normAutofit/>
          </a:bodyPr>
          <a:lstStyle/>
          <a:p>
            <a:pPr marL="290513" indent="-290513">
              <a:lnSpc>
                <a:spcPct val="100000"/>
              </a:lnSpc>
              <a:spcAft>
                <a:spcPts val="1800"/>
              </a:spcAft>
              <a:buFont typeface="Arial" panose="020B0604020202020204" pitchFamily="34" charset="0"/>
              <a:buChar char="•"/>
            </a:pPr>
            <a:r>
              <a:rPr lang="en-US" dirty="0">
                <a:solidFill>
                  <a:srgbClr val="002060"/>
                </a:solidFill>
              </a:rPr>
              <a:t>Designate a person or persons to:</a:t>
            </a:r>
          </a:p>
          <a:p>
            <a:pPr marL="633413" lvl="1" indent="-290513">
              <a:lnSpc>
                <a:spcPct val="100000"/>
              </a:lnSpc>
              <a:spcAft>
                <a:spcPts val="1800"/>
              </a:spcAft>
              <a:buSzPct val="80000"/>
              <a:buFont typeface="Courier New" panose="02070309020205020404" pitchFamily="49" charset="0"/>
              <a:buChar char="o"/>
            </a:pPr>
            <a:r>
              <a:rPr lang="en-US" dirty="0">
                <a:solidFill>
                  <a:srgbClr val="002060"/>
                </a:solidFill>
              </a:rPr>
              <a:t>Coordinate COVID-19 workplace safety efforts at </a:t>
            </a:r>
            <a:r>
              <a:rPr lang="en-US" spc="-50" dirty="0">
                <a:solidFill>
                  <a:srgbClr val="002060"/>
                </a:solidFill>
              </a:rPr>
              <a:t>covered contractor </a:t>
            </a:r>
            <a:r>
              <a:rPr lang="en-US" dirty="0">
                <a:solidFill>
                  <a:srgbClr val="002060"/>
                </a:solidFill>
              </a:rPr>
              <a:t>workplaces</a:t>
            </a:r>
          </a:p>
          <a:p>
            <a:pPr marL="633413" lvl="1" indent="-290513">
              <a:lnSpc>
                <a:spcPct val="100000"/>
              </a:lnSpc>
              <a:spcAft>
                <a:spcPts val="1800"/>
              </a:spcAft>
              <a:buSzPct val="80000"/>
              <a:buFont typeface="Courier New" panose="02070309020205020404" pitchFamily="49" charset="0"/>
              <a:buChar char="o"/>
            </a:pPr>
            <a:r>
              <a:rPr lang="en-US" dirty="0">
                <a:solidFill>
                  <a:srgbClr val="002060"/>
                </a:solidFill>
              </a:rPr>
              <a:t>Ensure info on required COVID-19 safety protocols is provided to covered contractor employees and all other individuals likely to be present at covered contractor workplaces</a:t>
            </a:r>
          </a:p>
          <a:p>
            <a:pPr marL="633413" lvl="1" indent="-290513">
              <a:lnSpc>
                <a:spcPct val="100000"/>
              </a:lnSpc>
              <a:spcAft>
                <a:spcPts val="1200"/>
              </a:spcAft>
              <a:buSzPct val="80000"/>
              <a:buFont typeface="Courier New" panose="02070309020205020404" pitchFamily="49" charset="0"/>
              <a:buChar char="o"/>
            </a:pPr>
            <a:r>
              <a:rPr lang="en-US" dirty="0">
                <a:solidFill>
                  <a:srgbClr val="002060"/>
                </a:solidFill>
              </a:rPr>
              <a:t>Ensure compliance with vaccine-mandate requirement</a:t>
            </a:r>
          </a:p>
        </p:txBody>
      </p:sp>
    </p:spTree>
    <p:extLst>
      <p:ext uri="{BB962C8B-B14F-4D97-AF65-F5344CB8AC3E}">
        <p14:creationId xmlns:p14="http://schemas.microsoft.com/office/powerpoint/2010/main" val="24722230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6F017-9FA6-4A4F-B8B6-DB2BF663BFFB}"/>
              </a:ext>
            </a:extLst>
          </p:cNvPr>
          <p:cNvSpPr>
            <a:spLocks noGrp="1"/>
          </p:cNvSpPr>
          <p:nvPr>
            <p:ph type="title"/>
          </p:nvPr>
        </p:nvSpPr>
        <p:spPr>
          <a:xfrm>
            <a:off x="838200" y="365125"/>
            <a:ext cx="10515600" cy="274955"/>
          </a:xfrm>
        </p:spPr>
        <p:txBody>
          <a:bodyPr>
            <a:noAutofit/>
          </a:bodyPr>
          <a:lstStyle/>
          <a:p>
            <a:r>
              <a:rPr lang="en-US" sz="3600" dirty="0">
                <a:solidFill>
                  <a:srgbClr val="002060"/>
                </a:solidFill>
              </a:rPr>
              <a:t>Federal Contractor EO – Other Considerations </a:t>
            </a:r>
          </a:p>
        </p:txBody>
      </p:sp>
      <p:sp>
        <p:nvSpPr>
          <p:cNvPr id="3" name="Content Placeholder 2">
            <a:extLst>
              <a:ext uri="{FF2B5EF4-FFF2-40B4-BE49-F238E27FC236}">
                <a16:creationId xmlns:a16="http://schemas.microsoft.com/office/drawing/2014/main" id="{602D9898-294F-4FBB-9C88-5D3388A4ADD9}"/>
              </a:ext>
            </a:extLst>
          </p:cNvPr>
          <p:cNvSpPr>
            <a:spLocks noGrp="1"/>
          </p:cNvSpPr>
          <p:nvPr>
            <p:ph idx="1"/>
          </p:nvPr>
        </p:nvSpPr>
        <p:spPr>
          <a:xfrm>
            <a:off x="182880" y="834390"/>
            <a:ext cx="11170920" cy="4846320"/>
          </a:xfrm>
        </p:spPr>
        <p:txBody>
          <a:bodyPr>
            <a:noAutofit/>
          </a:bodyPr>
          <a:lstStyle/>
          <a:p>
            <a:pPr marL="228600" marR="0" lvl="0" indent="-228600" algn="l" defTabSz="457180" rtl="0" eaLnBrk="1" fontAlgn="auto" latinLnBrk="0" hangingPunct="1">
              <a:lnSpc>
                <a:spcPts val="3000"/>
              </a:lnSpc>
              <a:spcAft>
                <a:spcPts val="1800"/>
              </a:spcAft>
              <a:buClrTx/>
              <a:buSzTx/>
              <a:buFont typeface="Arial" panose="020B0604020202020204" pitchFamily="34" charset="0"/>
              <a:buChar char="•"/>
              <a:tabLst/>
              <a:defRPr/>
            </a:pPr>
            <a:r>
              <a:rPr kumimoji="0" lang="en-US" sz="2400" b="0" i="0" u="none" strike="noStrike" kern="1200" cap="none" spc="-50" normalizeH="0" baseline="0" noProof="0" dirty="0">
                <a:ln>
                  <a:noFill/>
                </a:ln>
                <a:solidFill>
                  <a:srgbClr val="002060"/>
                </a:solidFill>
                <a:effectLst/>
                <a:uLnTx/>
                <a:uFillTx/>
              </a:rPr>
              <a:t>Covered contractors are not required to provide </a:t>
            </a:r>
            <a:r>
              <a:rPr kumimoji="0" lang="en-US" sz="2400" b="1" i="0" u="none" strike="noStrike" kern="1200" cap="none" spc="-50" normalizeH="0" baseline="0" noProof="0" dirty="0">
                <a:ln>
                  <a:noFill/>
                </a:ln>
                <a:solidFill>
                  <a:srgbClr val="002060"/>
                </a:solidFill>
                <a:effectLst/>
                <a:uLnTx/>
                <a:uFillTx/>
              </a:rPr>
              <a:t>onsite vaccinations</a:t>
            </a:r>
            <a:r>
              <a:rPr kumimoji="0" lang="en-US" sz="2400" b="0" i="0" u="none" strike="noStrike" kern="1200" cap="none" spc="-50" normalizeH="0" baseline="0" noProof="0" dirty="0">
                <a:ln>
                  <a:noFill/>
                </a:ln>
                <a:solidFill>
                  <a:srgbClr val="002060"/>
                </a:solidFill>
                <a:effectLst/>
                <a:uLnTx/>
                <a:uFillTx/>
              </a:rPr>
              <a:t>, but should ensure employees are aware of convenient opportunities to be vaccinated</a:t>
            </a:r>
          </a:p>
          <a:p>
            <a:pPr marL="228600" indent="-228600">
              <a:lnSpc>
                <a:spcPts val="3000"/>
              </a:lnSpc>
              <a:spcAft>
                <a:spcPts val="1800"/>
              </a:spcAft>
              <a:buFont typeface="Arial" panose="020B0604020202020204" pitchFamily="34" charset="0"/>
              <a:buChar char="•"/>
            </a:pPr>
            <a:r>
              <a:rPr lang="en-US" sz="2400" spc="-50" dirty="0">
                <a:solidFill>
                  <a:srgbClr val="002060"/>
                </a:solidFill>
              </a:rPr>
              <a:t>Covered contractor employees who have had a </a:t>
            </a:r>
            <a:r>
              <a:rPr lang="en-US" sz="2400" b="1" spc="-50" dirty="0">
                <a:solidFill>
                  <a:srgbClr val="002060"/>
                </a:solidFill>
              </a:rPr>
              <a:t>prior COVID-19 infection </a:t>
            </a:r>
            <a:r>
              <a:rPr lang="en-US" sz="2400" spc="-50" dirty="0">
                <a:solidFill>
                  <a:srgbClr val="002060"/>
                </a:solidFill>
              </a:rPr>
              <a:t>are still required to be vaccinated</a:t>
            </a:r>
          </a:p>
          <a:p>
            <a:pPr marL="228600" marR="0" lvl="0" indent="-228600" algn="l" defTabSz="457180" rtl="0" eaLnBrk="1" fontAlgn="auto" latinLnBrk="0" hangingPunct="1">
              <a:lnSpc>
                <a:spcPts val="3000"/>
              </a:lnSpc>
              <a:spcAft>
                <a:spcPts val="1800"/>
              </a:spcAft>
              <a:buClrTx/>
              <a:buSzTx/>
              <a:buFont typeface="Arial" panose="020B0604020202020204" pitchFamily="34" charset="0"/>
              <a:buChar char="•"/>
              <a:tabLst/>
              <a:defRPr/>
            </a:pPr>
            <a:r>
              <a:rPr kumimoji="0" lang="en-US" sz="2400" b="0" i="0" u="none" strike="noStrike" kern="1200" cap="none" spc="-50" normalizeH="0" baseline="0" noProof="0" dirty="0">
                <a:ln>
                  <a:noFill/>
                </a:ln>
                <a:solidFill>
                  <a:srgbClr val="002060"/>
                </a:solidFill>
                <a:effectLst/>
                <a:uLnTx/>
                <a:uFillTx/>
              </a:rPr>
              <a:t>Covered contractors should post </a:t>
            </a:r>
            <a:r>
              <a:rPr kumimoji="0" lang="en-US" sz="2400" b="1" i="0" u="none" strike="noStrike" kern="1200" cap="none" spc="-50" normalizeH="0" baseline="0" noProof="0" dirty="0">
                <a:ln>
                  <a:noFill/>
                </a:ln>
                <a:solidFill>
                  <a:srgbClr val="002060"/>
                </a:solidFill>
                <a:effectLst/>
                <a:uLnTx/>
                <a:uFillTx/>
              </a:rPr>
              <a:t>signage</a:t>
            </a:r>
            <a:r>
              <a:rPr kumimoji="0" lang="en-US" sz="2400" b="0" i="0" u="none" strike="noStrike" kern="1200" cap="none" spc="-50" normalizeH="0" baseline="0" noProof="0" dirty="0">
                <a:ln>
                  <a:noFill/>
                </a:ln>
                <a:solidFill>
                  <a:srgbClr val="002060"/>
                </a:solidFill>
                <a:effectLst/>
                <a:uLnTx/>
                <a:uFillTx/>
              </a:rPr>
              <a:t> at entries to covered contractor workplaces providing info and instructions on safety protocols for fully vaccinated and unvaccinated individuals, including protocols on masking and physical distancing</a:t>
            </a:r>
            <a:endParaRPr lang="en-US" sz="2400" spc="-50" dirty="0">
              <a:solidFill>
                <a:srgbClr val="002060"/>
              </a:solidFill>
            </a:endParaRPr>
          </a:p>
          <a:p>
            <a:pPr marL="228600" indent="-228600">
              <a:lnSpc>
                <a:spcPts val="3000"/>
              </a:lnSpc>
              <a:spcAft>
                <a:spcPts val="1800"/>
              </a:spcAft>
              <a:buFont typeface="Arial" panose="020B0604020202020204" pitchFamily="34" charset="0"/>
              <a:buChar char="•"/>
            </a:pPr>
            <a:r>
              <a:rPr lang="en-US" sz="2400" spc="-50" dirty="0">
                <a:solidFill>
                  <a:srgbClr val="002060"/>
                </a:solidFill>
              </a:rPr>
              <a:t>The requirements are promulgated pursuant to Federal law and </a:t>
            </a:r>
            <a:r>
              <a:rPr lang="en-US" sz="2400" b="1" spc="-50" dirty="0">
                <a:solidFill>
                  <a:srgbClr val="002060"/>
                </a:solidFill>
              </a:rPr>
              <a:t>supersede any contrary State or local law or ordinance</a:t>
            </a:r>
            <a:endParaRPr lang="en-US" sz="2400" spc="-50" dirty="0">
              <a:solidFill>
                <a:srgbClr val="002060"/>
              </a:solidFill>
            </a:endParaRPr>
          </a:p>
        </p:txBody>
      </p:sp>
    </p:spTree>
    <p:extLst>
      <p:ext uri="{BB962C8B-B14F-4D97-AF65-F5344CB8AC3E}">
        <p14:creationId xmlns:p14="http://schemas.microsoft.com/office/powerpoint/2010/main" val="157867761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6F017-9FA6-4A4F-B8B6-DB2BF663BFFB}"/>
              </a:ext>
            </a:extLst>
          </p:cNvPr>
          <p:cNvSpPr>
            <a:spLocks noGrp="1"/>
          </p:cNvSpPr>
          <p:nvPr>
            <p:ph type="title"/>
          </p:nvPr>
        </p:nvSpPr>
        <p:spPr>
          <a:xfrm>
            <a:off x="838200" y="365125"/>
            <a:ext cx="10515600" cy="1269365"/>
          </a:xfrm>
        </p:spPr>
        <p:txBody>
          <a:bodyPr>
            <a:normAutofit fontScale="90000"/>
          </a:bodyPr>
          <a:lstStyle/>
          <a:p>
            <a:pPr algn="ctr"/>
            <a:r>
              <a:rPr lang="en-US" dirty="0"/>
              <a:t>NECA Referral and </a:t>
            </a:r>
            <a:br>
              <a:rPr lang="en-US" dirty="0"/>
            </a:br>
            <a:r>
              <a:rPr lang="en-US" dirty="0"/>
              <a:t>Apprenticeship Issues</a:t>
            </a:r>
          </a:p>
        </p:txBody>
      </p:sp>
      <p:sp>
        <p:nvSpPr>
          <p:cNvPr id="3" name="Content Placeholder 2">
            <a:extLst>
              <a:ext uri="{FF2B5EF4-FFF2-40B4-BE49-F238E27FC236}">
                <a16:creationId xmlns:a16="http://schemas.microsoft.com/office/drawing/2014/main" id="{602D9898-294F-4FBB-9C88-5D3388A4ADD9}"/>
              </a:ext>
            </a:extLst>
          </p:cNvPr>
          <p:cNvSpPr>
            <a:spLocks noGrp="1"/>
          </p:cNvSpPr>
          <p:nvPr>
            <p:ph idx="1"/>
          </p:nvPr>
        </p:nvSpPr>
        <p:spPr>
          <a:xfrm>
            <a:off x="480060" y="2137409"/>
            <a:ext cx="10873740" cy="3383281"/>
          </a:xfrm>
        </p:spPr>
        <p:txBody>
          <a:bodyPr>
            <a:normAutofit/>
          </a:bodyPr>
          <a:lstStyle/>
          <a:p>
            <a:pPr marL="285750" marR="0" lvl="0" indent="-227013" algn="l" defTabSz="914400" rtl="0" eaLnBrk="1" fontAlgn="auto" latinLnBrk="0" hangingPunct="1">
              <a:lnSpc>
                <a:spcPct val="100000"/>
              </a:lnSpc>
              <a:spcBef>
                <a:spcPts val="1000"/>
              </a:spcBef>
              <a:spcAft>
                <a:spcPts val="2400"/>
              </a:spcAft>
              <a:buClrTx/>
              <a:buSzTx/>
              <a:buFont typeface="Arial" panose="020B0604020202020204" pitchFamily="34" charset="0"/>
              <a:buChar char="•"/>
              <a:tabLst/>
              <a:defRPr/>
            </a:pPr>
            <a:r>
              <a:rPr kumimoji="0" lang="en-US" b="1" i="0" u="sng" strike="noStrike" kern="1200" cap="none" spc="-40" normalizeH="0" baseline="0" noProof="0" dirty="0">
                <a:ln>
                  <a:noFill/>
                </a:ln>
                <a:solidFill>
                  <a:srgbClr val="002060"/>
                </a:solidFill>
                <a:effectLst/>
                <a:uLnTx/>
                <a:uFillTx/>
              </a:rPr>
              <a:t>Covered contractor employees</a:t>
            </a:r>
            <a:r>
              <a:rPr kumimoji="0" lang="en-US" b="0" i="0" u="none" strike="noStrike" kern="1200" cap="none" spc="-40" normalizeH="0" baseline="0" noProof="0" dirty="0">
                <a:ln>
                  <a:noFill/>
                </a:ln>
                <a:solidFill>
                  <a:srgbClr val="002060"/>
                </a:solidFill>
                <a:effectLst/>
                <a:uLnTx/>
                <a:uFillTx/>
              </a:rPr>
              <a:t>: Full- or part- time employees of </a:t>
            </a:r>
            <a:r>
              <a:rPr kumimoji="0" lang="en-US" b="0" i="0" u="none" strike="noStrike" kern="1200" cap="none" spc="-70" normalizeH="0" baseline="0" noProof="0" dirty="0">
                <a:ln>
                  <a:noFill/>
                </a:ln>
                <a:solidFill>
                  <a:srgbClr val="002060"/>
                </a:solidFill>
                <a:effectLst/>
                <a:uLnTx/>
                <a:uFillTx/>
              </a:rPr>
              <a:t>a covered contractor </a:t>
            </a:r>
            <a:r>
              <a:rPr kumimoji="0" lang="en-US" b="1" i="1" u="none" strike="noStrike" kern="1200" cap="none" spc="-70" normalizeH="0" baseline="0" noProof="0" dirty="0">
                <a:ln>
                  <a:noFill/>
                </a:ln>
                <a:solidFill>
                  <a:srgbClr val="002060"/>
                </a:solidFill>
                <a:effectLst/>
                <a:uLnTx/>
                <a:uFillTx/>
              </a:rPr>
              <a:t>working </a:t>
            </a:r>
            <a:r>
              <a:rPr kumimoji="0" lang="en-US" b="1" i="1" u="sng" strike="noStrike" kern="1200" cap="none" spc="-70" normalizeH="0" baseline="0" noProof="0" dirty="0">
                <a:ln>
                  <a:noFill/>
                </a:ln>
                <a:solidFill>
                  <a:srgbClr val="002060"/>
                </a:solidFill>
                <a:effectLst/>
                <a:uLnTx/>
                <a:uFillTx/>
              </a:rPr>
              <a:t>on</a:t>
            </a:r>
            <a:r>
              <a:rPr lang="en-US" b="1" i="1" u="sng" spc="-40" dirty="0">
                <a:solidFill>
                  <a:srgbClr val="002060"/>
                </a:solidFill>
              </a:rPr>
              <a:t> </a:t>
            </a:r>
            <a:r>
              <a:rPr kumimoji="0" lang="en-US" b="1" i="1" u="sng" strike="noStrike" kern="1200" cap="none" spc="-40" normalizeH="0" baseline="0" noProof="0" dirty="0">
                <a:ln>
                  <a:noFill/>
                </a:ln>
                <a:solidFill>
                  <a:srgbClr val="002060"/>
                </a:solidFill>
                <a:effectLst/>
                <a:uLnTx/>
                <a:uFillTx/>
              </a:rPr>
              <a:t>or in connection w/</a:t>
            </a:r>
            <a:r>
              <a:rPr kumimoji="0" lang="en-US" b="0" i="0" u="none" strike="noStrike" kern="1200" cap="none" spc="-40" normalizeH="0" baseline="0" noProof="0" dirty="0">
                <a:ln>
                  <a:noFill/>
                </a:ln>
                <a:solidFill>
                  <a:srgbClr val="002060"/>
                </a:solidFill>
                <a:effectLst/>
                <a:uLnTx/>
                <a:uFillTx/>
              </a:rPr>
              <a:t> </a:t>
            </a:r>
            <a:r>
              <a:rPr kumimoji="0" lang="en-US" b="1" i="1" u="none" strike="noStrike" kern="1200" cap="none" spc="-40" normalizeH="0" baseline="0" noProof="0" dirty="0">
                <a:ln>
                  <a:noFill/>
                </a:ln>
                <a:solidFill>
                  <a:srgbClr val="002060"/>
                </a:solidFill>
                <a:effectLst/>
                <a:uLnTx/>
                <a:uFillTx/>
              </a:rPr>
              <a:t>a covered contract </a:t>
            </a:r>
            <a:r>
              <a:rPr kumimoji="0" lang="en-US" b="0" i="0" u="none" strike="noStrike" kern="1200" cap="none" spc="-40" normalizeH="0" baseline="0" noProof="0" dirty="0">
                <a:ln>
                  <a:noFill/>
                </a:ln>
                <a:solidFill>
                  <a:srgbClr val="002060"/>
                </a:solidFill>
                <a:effectLst/>
                <a:uLnTx/>
                <a:uFillTx/>
              </a:rPr>
              <a:t>OR </a:t>
            </a:r>
            <a:r>
              <a:rPr kumimoji="0" lang="en-US" b="1" i="1" u="none" strike="noStrike" kern="1200" cap="none" spc="-40" normalizeH="0" baseline="0" noProof="0" dirty="0">
                <a:ln>
                  <a:noFill/>
                </a:ln>
                <a:solidFill>
                  <a:srgbClr val="FFC000"/>
                </a:solidFill>
                <a:effectLst/>
                <a:uLnTx/>
                <a:uFillTx/>
              </a:rPr>
              <a:t>working </a:t>
            </a:r>
            <a:r>
              <a:rPr kumimoji="0" lang="en-US" b="1" i="1" u="sng" strike="noStrike" kern="1200" cap="none" spc="-40" normalizeH="0" baseline="0" noProof="0" dirty="0">
                <a:ln>
                  <a:noFill/>
                </a:ln>
                <a:solidFill>
                  <a:srgbClr val="FFC000"/>
                </a:solidFill>
                <a:effectLst/>
                <a:uLnTx/>
                <a:uFillTx/>
              </a:rPr>
              <a:t>at a covered contractor workplace</a:t>
            </a:r>
          </a:p>
          <a:p>
            <a:pPr marL="285750" marR="0" lvl="0" indent="-227013" algn="l" defTabSz="914400" rtl="0" eaLnBrk="1" fontAlgn="auto" latinLnBrk="0" hangingPunct="1">
              <a:lnSpc>
                <a:spcPct val="100000"/>
              </a:lnSpc>
              <a:spcBef>
                <a:spcPts val="1000"/>
              </a:spcBef>
              <a:spcAft>
                <a:spcPts val="2400"/>
              </a:spcAft>
              <a:buClrTx/>
              <a:buSzTx/>
              <a:buFont typeface="Arial" panose="020B0604020202020204" pitchFamily="34" charset="0"/>
              <a:buChar char="•"/>
              <a:tabLst/>
              <a:defRPr/>
            </a:pPr>
            <a:r>
              <a:rPr lang="en-US" b="1" spc="-40" dirty="0">
                <a:solidFill>
                  <a:srgbClr val="002060"/>
                </a:solidFill>
              </a:rPr>
              <a:t>Creates a particular problem for NECA and a transient workforce</a:t>
            </a:r>
            <a:endParaRPr kumimoji="0" lang="en-US" b="1" strike="noStrike" kern="1200" cap="none" spc="-40" normalizeH="0" baseline="0" noProof="0" dirty="0">
              <a:ln>
                <a:noFill/>
              </a:ln>
              <a:solidFill>
                <a:srgbClr val="002060"/>
              </a:solidFill>
              <a:effectLst/>
              <a:uLnTx/>
              <a:uFillTx/>
            </a:endParaRPr>
          </a:p>
        </p:txBody>
      </p:sp>
    </p:spTree>
    <p:extLst>
      <p:ext uri="{BB962C8B-B14F-4D97-AF65-F5344CB8AC3E}">
        <p14:creationId xmlns:p14="http://schemas.microsoft.com/office/powerpoint/2010/main" val="294874099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278E7-D618-476A-8109-70BA00D07B78}"/>
              </a:ext>
            </a:extLst>
          </p:cNvPr>
          <p:cNvSpPr>
            <a:spLocks noGrp="1"/>
          </p:cNvSpPr>
          <p:nvPr>
            <p:ph type="title"/>
          </p:nvPr>
        </p:nvSpPr>
        <p:spPr>
          <a:xfrm>
            <a:off x="514350" y="457200"/>
            <a:ext cx="10515600" cy="5234940"/>
          </a:xfrm>
        </p:spPr>
        <p:txBody>
          <a:bodyPr>
            <a:normAutofit/>
          </a:bodyPr>
          <a:lstStyle/>
          <a:p>
            <a:pPr algn="ctr">
              <a:lnSpc>
                <a:spcPct val="100000"/>
              </a:lnSpc>
            </a:pPr>
            <a:r>
              <a:rPr lang="en-US" dirty="0"/>
              <a:t>Fed OSHA’s ETS: </a:t>
            </a:r>
            <a:r>
              <a:rPr kumimoji="0" lang="en-US" sz="4400" b="1" i="0" u="none" strike="noStrike" kern="1200" cap="none" spc="0" normalizeH="0" baseline="0" noProof="0" dirty="0">
                <a:ln>
                  <a:noFill/>
                </a:ln>
                <a:solidFill>
                  <a:srgbClr val="44546A">
                    <a:lumMod val="75000"/>
                  </a:srgbClr>
                </a:solidFill>
                <a:effectLst/>
                <a:uLnTx/>
                <a:uFillTx/>
              </a:rPr>
              <a:t>How will the ETS </a:t>
            </a:r>
            <a:br>
              <a:rPr kumimoji="0" lang="en-US" sz="4400" b="1" i="0" u="none" strike="noStrike" kern="1200" cap="none" spc="0" normalizeH="0" baseline="0" noProof="0" dirty="0">
                <a:ln>
                  <a:noFill/>
                </a:ln>
                <a:solidFill>
                  <a:srgbClr val="44546A">
                    <a:lumMod val="75000"/>
                  </a:srgbClr>
                </a:solidFill>
                <a:effectLst/>
                <a:uLnTx/>
                <a:uFillTx/>
              </a:rPr>
            </a:br>
            <a:r>
              <a:rPr kumimoji="0" lang="en-US" sz="4400" b="1" i="0" u="none" strike="noStrike" kern="1200" cap="none" spc="0" normalizeH="0" baseline="0" noProof="0" dirty="0">
                <a:ln>
                  <a:noFill/>
                </a:ln>
                <a:solidFill>
                  <a:srgbClr val="44546A">
                    <a:lumMod val="75000"/>
                  </a:srgbClr>
                </a:solidFill>
                <a:effectLst/>
                <a:uLnTx/>
                <a:uFillTx/>
              </a:rPr>
              <a:t>Impact NECA Members?</a:t>
            </a:r>
            <a:br>
              <a:rPr lang="en-US" dirty="0"/>
            </a:br>
            <a:endParaRPr lang="en-US" dirty="0"/>
          </a:p>
        </p:txBody>
      </p:sp>
    </p:spTree>
    <p:extLst>
      <p:ext uri="{BB962C8B-B14F-4D97-AF65-F5344CB8AC3E}">
        <p14:creationId xmlns:p14="http://schemas.microsoft.com/office/powerpoint/2010/main" val="11921855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6F017-9FA6-4A4F-B8B6-DB2BF663BFFB}"/>
              </a:ext>
            </a:extLst>
          </p:cNvPr>
          <p:cNvSpPr>
            <a:spLocks noGrp="1"/>
          </p:cNvSpPr>
          <p:nvPr>
            <p:ph type="title"/>
          </p:nvPr>
        </p:nvSpPr>
        <p:spPr>
          <a:xfrm>
            <a:off x="838200" y="365125"/>
            <a:ext cx="10515600" cy="606425"/>
          </a:xfrm>
        </p:spPr>
        <p:txBody>
          <a:bodyPr>
            <a:noAutofit/>
          </a:bodyPr>
          <a:lstStyle/>
          <a:p>
            <a:pPr algn="ctr">
              <a:lnSpc>
                <a:spcPct val="100000"/>
              </a:lnSpc>
            </a:pPr>
            <a:r>
              <a:rPr lang="en-US" dirty="0">
                <a:solidFill>
                  <a:srgbClr val="002060"/>
                </a:solidFill>
              </a:rPr>
              <a:t>What we know now</a:t>
            </a:r>
          </a:p>
        </p:txBody>
      </p:sp>
      <p:sp>
        <p:nvSpPr>
          <p:cNvPr id="3" name="Content Placeholder 2">
            <a:extLst>
              <a:ext uri="{FF2B5EF4-FFF2-40B4-BE49-F238E27FC236}">
                <a16:creationId xmlns:a16="http://schemas.microsoft.com/office/drawing/2014/main" id="{602D9898-294F-4FBB-9C88-5D3388A4ADD9}"/>
              </a:ext>
            </a:extLst>
          </p:cNvPr>
          <p:cNvSpPr>
            <a:spLocks noGrp="1"/>
          </p:cNvSpPr>
          <p:nvPr>
            <p:ph idx="1"/>
          </p:nvPr>
        </p:nvSpPr>
        <p:spPr>
          <a:xfrm>
            <a:off x="537210" y="1268730"/>
            <a:ext cx="10816590" cy="4457699"/>
          </a:xfrm>
        </p:spPr>
        <p:txBody>
          <a:bodyPr>
            <a:noAutofit/>
          </a:bodyPr>
          <a:lstStyle/>
          <a:p>
            <a:pPr>
              <a:lnSpc>
                <a:spcPts val="3000"/>
              </a:lnSpc>
              <a:spcBef>
                <a:spcPts val="0"/>
              </a:spcBef>
              <a:spcAft>
                <a:spcPts val="1800"/>
              </a:spcAft>
            </a:pPr>
            <a:r>
              <a:rPr lang="en-US" spc="-40" dirty="0">
                <a:solidFill>
                  <a:srgbClr val="002060"/>
                </a:solidFill>
              </a:rPr>
              <a:t>ETS expected by the end of October 2021.</a:t>
            </a:r>
          </a:p>
          <a:p>
            <a:pPr>
              <a:lnSpc>
                <a:spcPts val="3000"/>
              </a:lnSpc>
              <a:spcBef>
                <a:spcPts val="0"/>
              </a:spcBef>
              <a:spcAft>
                <a:spcPts val="1800"/>
              </a:spcAft>
            </a:pPr>
            <a:r>
              <a:rPr lang="en-US" spc="-40" dirty="0">
                <a:solidFill>
                  <a:srgbClr val="002060"/>
                </a:solidFill>
              </a:rPr>
              <a:t>Covered employers will be required to:</a:t>
            </a:r>
          </a:p>
          <a:p>
            <a:pPr marL="858837" lvl="2" indent="-342900">
              <a:lnSpc>
                <a:spcPts val="2900"/>
              </a:lnSpc>
              <a:spcBef>
                <a:spcPts val="0"/>
              </a:spcBef>
              <a:spcAft>
                <a:spcPts val="1800"/>
              </a:spcAft>
              <a:buSzPct val="85000"/>
              <a:buFont typeface="Courier New" panose="02070309020205020404" pitchFamily="49" charset="0"/>
              <a:buChar char="o"/>
            </a:pPr>
            <a:r>
              <a:rPr lang="en-US" sz="2800" spc="-40" dirty="0">
                <a:solidFill>
                  <a:srgbClr val="002060"/>
                </a:solidFill>
              </a:rPr>
              <a:t>Provide </a:t>
            </a:r>
            <a:r>
              <a:rPr lang="en-US" sz="2800" b="1" i="1" spc="-40" dirty="0">
                <a:solidFill>
                  <a:srgbClr val="002060"/>
                </a:solidFill>
              </a:rPr>
              <a:t>paid time off</a:t>
            </a:r>
            <a:r>
              <a:rPr lang="en-US" sz="2800" spc="-40" dirty="0">
                <a:solidFill>
                  <a:srgbClr val="002060"/>
                </a:solidFill>
              </a:rPr>
              <a:t> to employees to get vaccinated and recover from ill-effects of vaccine</a:t>
            </a:r>
          </a:p>
          <a:p>
            <a:pPr marL="858837" lvl="2" indent="-342900">
              <a:lnSpc>
                <a:spcPts val="2900"/>
              </a:lnSpc>
              <a:spcBef>
                <a:spcPts val="0"/>
              </a:spcBef>
              <a:spcAft>
                <a:spcPts val="1200"/>
              </a:spcAft>
              <a:buSzPct val="85000"/>
              <a:buFont typeface="Courier New" panose="02070309020205020404" pitchFamily="49" charset="0"/>
              <a:buChar char="o"/>
            </a:pPr>
            <a:r>
              <a:rPr lang="en-US" sz="2800" spc="-50" dirty="0">
                <a:solidFill>
                  <a:srgbClr val="002060"/>
                </a:solidFill>
              </a:rPr>
              <a:t>Mandate that employees either:</a:t>
            </a:r>
          </a:p>
          <a:p>
            <a:pPr marL="1657350" lvl="4" indent="-457200">
              <a:lnSpc>
                <a:spcPts val="2800"/>
              </a:lnSpc>
              <a:spcBef>
                <a:spcPts val="0"/>
              </a:spcBef>
              <a:spcAft>
                <a:spcPts val="1200"/>
              </a:spcAft>
              <a:buSzPct val="85000"/>
              <a:buFont typeface="Courier New" panose="02070309020205020404" pitchFamily="49" charset="0"/>
              <a:buChar char="o"/>
            </a:pPr>
            <a:r>
              <a:rPr lang="en-US" sz="2800" spc="-40" dirty="0">
                <a:solidFill>
                  <a:srgbClr val="002060"/>
                </a:solidFill>
              </a:rPr>
              <a:t>Get fully vaccinated; or</a:t>
            </a:r>
          </a:p>
          <a:p>
            <a:pPr marL="1657350" lvl="4" indent="-457200">
              <a:lnSpc>
                <a:spcPts val="2800"/>
              </a:lnSpc>
              <a:spcBef>
                <a:spcPts val="0"/>
              </a:spcBef>
              <a:spcAft>
                <a:spcPts val="1800"/>
              </a:spcAft>
              <a:buSzPct val="85000"/>
              <a:buFont typeface="Courier New" panose="02070309020205020404" pitchFamily="49" charset="0"/>
              <a:buChar char="o"/>
            </a:pPr>
            <a:r>
              <a:rPr lang="en-US" sz="2800" spc="-30" dirty="0">
                <a:solidFill>
                  <a:srgbClr val="002060"/>
                </a:solidFill>
              </a:rPr>
              <a:t>Produce a negative test result</a:t>
            </a:r>
            <a:br>
              <a:rPr lang="en-US" sz="2800" spc="-40" dirty="0">
                <a:solidFill>
                  <a:srgbClr val="002060"/>
                </a:solidFill>
              </a:rPr>
            </a:br>
            <a:r>
              <a:rPr lang="en-US" sz="2800" spc="-70" dirty="0">
                <a:solidFill>
                  <a:srgbClr val="002060"/>
                </a:solidFill>
              </a:rPr>
              <a:t>at least weekly before going in</a:t>
            </a:r>
          </a:p>
        </p:txBody>
      </p:sp>
    </p:spTree>
    <p:extLst>
      <p:ext uri="{BB962C8B-B14F-4D97-AF65-F5344CB8AC3E}">
        <p14:creationId xmlns:p14="http://schemas.microsoft.com/office/powerpoint/2010/main" val="10262274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6F017-9FA6-4A4F-B8B6-DB2BF663BFFB}"/>
              </a:ext>
            </a:extLst>
          </p:cNvPr>
          <p:cNvSpPr>
            <a:spLocks noGrp="1"/>
          </p:cNvSpPr>
          <p:nvPr>
            <p:ph type="title"/>
          </p:nvPr>
        </p:nvSpPr>
        <p:spPr>
          <a:xfrm>
            <a:off x="838200" y="365125"/>
            <a:ext cx="10515600" cy="343535"/>
          </a:xfrm>
        </p:spPr>
        <p:txBody>
          <a:bodyPr>
            <a:normAutofit fontScale="90000"/>
          </a:bodyPr>
          <a:lstStyle/>
          <a:p>
            <a:pPr algn="ctr">
              <a:lnSpc>
                <a:spcPct val="100000"/>
              </a:lnSpc>
            </a:pPr>
            <a:r>
              <a:rPr lang="en-US" dirty="0">
                <a:solidFill>
                  <a:srgbClr val="002060"/>
                </a:solidFill>
              </a:rPr>
              <a:t>Who is covered by ETS?</a:t>
            </a:r>
          </a:p>
        </p:txBody>
      </p:sp>
      <p:sp>
        <p:nvSpPr>
          <p:cNvPr id="3" name="Content Placeholder 2">
            <a:extLst>
              <a:ext uri="{FF2B5EF4-FFF2-40B4-BE49-F238E27FC236}">
                <a16:creationId xmlns:a16="http://schemas.microsoft.com/office/drawing/2014/main" id="{602D9898-294F-4FBB-9C88-5D3388A4ADD9}"/>
              </a:ext>
            </a:extLst>
          </p:cNvPr>
          <p:cNvSpPr>
            <a:spLocks noGrp="1"/>
          </p:cNvSpPr>
          <p:nvPr>
            <p:ph idx="1"/>
          </p:nvPr>
        </p:nvSpPr>
        <p:spPr>
          <a:xfrm>
            <a:off x="297180" y="925830"/>
            <a:ext cx="11056620" cy="4892040"/>
          </a:xfrm>
        </p:spPr>
        <p:txBody>
          <a:bodyPr>
            <a:noAutofit/>
          </a:bodyPr>
          <a:lstStyle/>
          <a:p>
            <a:pPr>
              <a:lnSpc>
                <a:spcPct val="100000"/>
              </a:lnSpc>
              <a:spcBef>
                <a:spcPts val="0"/>
              </a:spcBef>
              <a:spcAft>
                <a:spcPts val="1800"/>
              </a:spcAft>
            </a:pPr>
            <a:r>
              <a:rPr lang="en-US" spc="-20" dirty="0">
                <a:solidFill>
                  <a:srgbClr val="002060"/>
                </a:solidFill>
              </a:rPr>
              <a:t>Employers with 100+ employees </a:t>
            </a:r>
          </a:p>
          <a:p>
            <a:pPr>
              <a:lnSpc>
                <a:spcPct val="100000"/>
              </a:lnSpc>
              <a:spcBef>
                <a:spcPts val="0"/>
              </a:spcBef>
              <a:spcAft>
                <a:spcPts val="1800"/>
              </a:spcAft>
            </a:pPr>
            <a:r>
              <a:rPr lang="en-US" spc="-30" dirty="0">
                <a:solidFill>
                  <a:srgbClr val="002060"/>
                </a:solidFill>
              </a:rPr>
              <a:t>Employee count </a:t>
            </a:r>
            <a:r>
              <a:rPr lang="en-US" b="1" i="1" spc="-30" dirty="0">
                <a:solidFill>
                  <a:srgbClr val="002060"/>
                </a:solidFill>
              </a:rPr>
              <a:t>likely</a:t>
            </a:r>
            <a:r>
              <a:rPr lang="en-US" spc="-30" dirty="0">
                <a:solidFill>
                  <a:srgbClr val="002060"/>
                </a:solidFill>
              </a:rPr>
              <a:t> company-wide, but justification for either:</a:t>
            </a:r>
          </a:p>
          <a:p>
            <a:pPr marL="742950" lvl="1" indent="-457200">
              <a:lnSpc>
                <a:spcPct val="100000"/>
              </a:lnSpc>
              <a:spcBef>
                <a:spcPts val="0"/>
              </a:spcBef>
              <a:spcAft>
                <a:spcPts val="600"/>
              </a:spcAft>
              <a:buSzPct val="85000"/>
              <a:buFont typeface="Courier New" panose="02070309020205020404" pitchFamily="49" charset="0"/>
              <a:buChar char="o"/>
            </a:pPr>
            <a:r>
              <a:rPr lang="en-US" sz="2800" i="1" dirty="0">
                <a:solidFill>
                  <a:srgbClr val="002060"/>
                </a:solidFill>
              </a:rPr>
              <a:t>By Establishment – </a:t>
            </a:r>
            <a:r>
              <a:rPr lang="en-US" sz="2800" spc="-40" dirty="0">
                <a:solidFill>
                  <a:srgbClr val="002060"/>
                </a:solidFill>
              </a:rPr>
              <a:t>Significant outbreaks only occur where many people are present; </a:t>
            </a:r>
            <a:r>
              <a:rPr lang="en-US" sz="2800" spc="-50" dirty="0">
                <a:solidFill>
                  <a:srgbClr val="002060"/>
                </a:solidFill>
              </a:rPr>
              <a:t>Most recent OSHA reg impacted by employee count (E-Recordkeeping) is based on # at each establishment</a:t>
            </a:r>
          </a:p>
          <a:p>
            <a:pPr marL="742950" lvl="1" indent="-457200">
              <a:lnSpc>
                <a:spcPct val="100000"/>
              </a:lnSpc>
              <a:spcBef>
                <a:spcPts val="0"/>
              </a:spcBef>
              <a:spcAft>
                <a:spcPts val="600"/>
              </a:spcAft>
              <a:buSzPct val="85000"/>
              <a:buFont typeface="Courier New" panose="02070309020205020404" pitchFamily="49" charset="0"/>
              <a:buChar char="o"/>
            </a:pPr>
            <a:r>
              <a:rPr lang="en-US" sz="2800" i="1" dirty="0">
                <a:solidFill>
                  <a:srgbClr val="002060"/>
                </a:solidFill>
              </a:rPr>
              <a:t>Enterprise-wide # –</a:t>
            </a:r>
            <a:r>
              <a:rPr lang="en-US" sz="2800" dirty="0">
                <a:solidFill>
                  <a:srgbClr val="002060"/>
                </a:solidFill>
              </a:rPr>
              <a:t>  As a public health initiative more so than a traditional workplace safety reg, focus is likely on largest possible # of workers; Other reg exemptions based on employer count company-wide (e.g., Injury and Illness Recordkeeping)</a:t>
            </a:r>
          </a:p>
        </p:txBody>
      </p:sp>
    </p:spTree>
    <p:extLst>
      <p:ext uri="{BB962C8B-B14F-4D97-AF65-F5344CB8AC3E}">
        <p14:creationId xmlns:p14="http://schemas.microsoft.com/office/powerpoint/2010/main" val="23462254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495B7-81B2-4948-9E88-2A47A9E2855C}"/>
              </a:ext>
            </a:extLst>
          </p:cNvPr>
          <p:cNvSpPr>
            <a:spLocks noGrp="1"/>
          </p:cNvSpPr>
          <p:nvPr>
            <p:ph type="title"/>
          </p:nvPr>
        </p:nvSpPr>
        <p:spPr>
          <a:xfrm>
            <a:off x="838200" y="365126"/>
            <a:ext cx="10515600" cy="539750"/>
          </a:xfrm>
        </p:spPr>
        <p:txBody>
          <a:bodyPr>
            <a:noAutofit/>
          </a:bodyPr>
          <a:lstStyle/>
          <a:p>
            <a:pPr algn="ctr">
              <a:lnSpc>
                <a:spcPct val="100000"/>
              </a:lnSpc>
            </a:pPr>
            <a:r>
              <a:rPr lang="en-US" dirty="0">
                <a:solidFill>
                  <a:srgbClr val="002060"/>
                </a:solidFill>
              </a:rPr>
              <a:t>Path out of the Pandemic</a:t>
            </a:r>
          </a:p>
        </p:txBody>
      </p:sp>
      <p:sp>
        <p:nvSpPr>
          <p:cNvPr id="3" name="Content Placeholder 2">
            <a:extLst>
              <a:ext uri="{FF2B5EF4-FFF2-40B4-BE49-F238E27FC236}">
                <a16:creationId xmlns:a16="http://schemas.microsoft.com/office/drawing/2014/main" id="{36725112-1E09-423F-968E-2BCAC7C4E1A1}"/>
              </a:ext>
            </a:extLst>
          </p:cNvPr>
          <p:cNvSpPr>
            <a:spLocks noGrp="1"/>
          </p:cNvSpPr>
          <p:nvPr>
            <p:ph idx="1"/>
          </p:nvPr>
        </p:nvSpPr>
        <p:spPr>
          <a:xfrm>
            <a:off x="714375" y="1220153"/>
            <a:ext cx="10763250" cy="4417694"/>
          </a:xfrm>
        </p:spPr>
        <p:txBody>
          <a:bodyPr>
            <a:normAutofit fontScale="25000" lnSpcReduction="20000"/>
          </a:bodyPr>
          <a:lstStyle/>
          <a:p>
            <a:pPr marL="0" indent="0">
              <a:lnSpc>
                <a:spcPct val="120000"/>
              </a:lnSpc>
              <a:spcBef>
                <a:spcPts val="0"/>
              </a:spcBef>
              <a:spcAft>
                <a:spcPts val="1000"/>
              </a:spcAft>
              <a:buNone/>
            </a:pPr>
            <a:r>
              <a:rPr lang="en-US" sz="11200" dirty="0">
                <a:solidFill>
                  <a:srgbClr val="002060"/>
                </a:solidFill>
              </a:rPr>
              <a:t>President Biden introduced his 6-prong plan to combat COVID-19 through the Fall of 2021:</a:t>
            </a:r>
          </a:p>
          <a:p>
            <a:pPr marL="628650" lvl="1" indent="-403225">
              <a:lnSpc>
                <a:spcPct val="120000"/>
              </a:lnSpc>
              <a:spcBef>
                <a:spcPts val="0"/>
              </a:spcBef>
              <a:spcAft>
                <a:spcPts val="1200"/>
              </a:spcAft>
              <a:buSzPct val="85000"/>
              <a:buFont typeface="+mj-lt"/>
              <a:buAutoNum type="arabicPeriod"/>
            </a:pPr>
            <a:r>
              <a:rPr lang="en-US" sz="9600" b="1" spc="-30" dirty="0">
                <a:solidFill>
                  <a:schemeClr val="accent2">
                    <a:lumMod val="75000"/>
                  </a:schemeClr>
                </a:solidFill>
              </a:rPr>
              <a:t>Vaccinate the unvaccinated</a:t>
            </a:r>
          </a:p>
          <a:p>
            <a:pPr marL="628650" lvl="1" indent="-403225">
              <a:lnSpc>
                <a:spcPct val="120000"/>
              </a:lnSpc>
              <a:spcBef>
                <a:spcPts val="0"/>
              </a:spcBef>
              <a:spcAft>
                <a:spcPts val="1200"/>
              </a:spcAft>
              <a:buSzPct val="85000"/>
              <a:buFont typeface="+mj-lt"/>
              <a:buAutoNum type="arabicPeriod"/>
            </a:pPr>
            <a:r>
              <a:rPr lang="en-US" sz="9600" spc="-30" dirty="0">
                <a:solidFill>
                  <a:srgbClr val="002060"/>
                </a:solidFill>
              </a:rPr>
              <a:t>Protect the vaccinated from the unvaccinated</a:t>
            </a:r>
          </a:p>
          <a:p>
            <a:pPr marL="628650" lvl="1" indent="-403225">
              <a:lnSpc>
                <a:spcPct val="120000"/>
              </a:lnSpc>
              <a:spcBef>
                <a:spcPts val="0"/>
              </a:spcBef>
              <a:spcAft>
                <a:spcPts val="1200"/>
              </a:spcAft>
              <a:buSzPct val="85000"/>
              <a:buFont typeface="+mj-lt"/>
              <a:buAutoNum type="arabicPeriod"/>
            </a:pPr>
            <a:r>
              <a:rPr lang="en-US" sz="9600" spc="-30" dirty="0">
                <a:solidFill>
                  <a:srgbClr val="002060"/>
                </a:solidFill>
              </a:rPr>
              <a:t>Keep schools safely open</a:t>
            </a:r>
          </a:p>
          <a:p>
            <a:pPr marL="628650" lvl="1" indent="-403225">
              <a:lnSpc>
                <a:spcPct val="120000"/>
              </a:lnSpc>
              <a:spcBef>
                <a:spcPts val="0"/>
              </a:spcBef>
              <a:spcAft>
                <a:spcPts val="1200"/>
              </a:spcAft>
              <a:buSzPct val="85000"/>
              <a:buFont typeface="+mj-lt"/>
              <a:buAutoNum type="arabicPeriod"/>
            </a:pPr>
            <a:r>
              <a:rPr lang="en-US" sz="9600" spc="-80" dirty="0">
                <a:solidFill>
                  <a:srgbClr val="002060"/>
                </a:solidFill>
              </a:rPr>
              <a:t>Increase testing &amp; mask requirements</a:t>
            </a:r>
          </a:p>
          <a:p>
            <a:pPr marL="628650" lvl="1" indent="-403225">
              <a:lnSpc>
                <a:spcPct val="120000"/>
              </a:lnSpc>
              <a:spcBef>
                <a:spcPts val="0"/>
              </a:spcBef>
              <a:spcAft>
                <a:spcPts val="1200"/>
              </a:spcAft>
              <a:buSzPct val="85000"/>
              <a:buFont typeface="+mj-lt"/>
              <a:buAutoNum type="arabicPeriod"/>
            </a:pPr>
            <a:r>
              <a:rPr lang="en-US" sz="9600" spc="-30" dirty="0">
                <a:solidFill>
                  <a:srgbClr val="002060"/>
                </a:solidFill>
              </a:rPr>
              <a:t>Protect economic recovery</a:t>
            </a:r>
          </a:p>
          <a:p>
            <a:pPr marL="628650" lvl="1" indent="-403225">
              <a:lnSpc>
                <a:spcPct val="120000"/>
              </a:lnSpc>
              <a:spcBef>
                <a:spcPts val="0"/>
              </a:spcBef>
              <a:spcAft>
                <a:spcPts val="1200"/>
              </a:spcAft>
              <a:buSzPct val="85000"/>
              <a:buFont typeface="+mj-lt"/>
              <a:buAutoNum type="arabicPeriod"/>
            </a:pPr>
            <a:r>
              <a:rPr lang="en-US" sz="9600" spc="-50" dirty="0">
                <a:solidFill>
                  <a:srgbClr val="002060"/>
                </a:solidFill>
              </a:rPr>
              <a:t>Improve care for those who become</a:t>
            </a:r>
            <a:br>
              <a:rPr lang="en-US" sz="9600" spc="-30" dirty="0">
                <a:solidFill>
                  <a:srgbClr val="002060"/>
                </a:solidFill>
              </a:rPr>
            </a:br>
            <a:r>
              <a:rPr lang="en-US" sz="9600" spc="-30" dirty="0">
                <a:solidFill>
                  <a:srgbClr val="002060"/>
                </a:solidFill>
              </a:rPr>
              <a:t>infected w/ COVID-19</a:t>
            </a:r>
          </a:p>
          <a:p>
            <a:endParaRPr lang="en-US" dirty="0"/>
          </a:p>
        </p:txBody>
      </p:sp>
    </p:spTree>
    <p:extLst>
      <p:ext uri="{BB962C8B-B14F-4D97-AF65-F5344CB8AC3E}">
        <p14:creationId xmlns:p14="http://schemas.microsoft.com/office/powerpoint/2010/main" val="362209777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A9C2C6E-B66D-4B38-A1AE-C164DBEDE1EF}"/>
              </a:ext>
            </a:extLst>
          </p:cNvPr>
          <p:cNvSpPr>
            <a:spLocks noGrp="1"/>
          </p:cNvSpPr>
          <p:nvPr>
            <p:ph type="title"/>
          </p:nvPr>
        </p:nvSpPr>
        <p:spPr>
          <a:xfrm>
            <a:off x="838200" y="365125"/>
            <a:ext cx="10515600" cy="663575"/>
          </a:xfrm>
        </p:spPr>
        <p:txBody>
          <a:bodyPr>
            <a:normAutofit fontScale="90000"/>
          </a:bodyPr>
          <a:lstStyle/>
          <a:p>
            <a:pPr algn="ctr">
              <a:lnSpc>
                <a:spcPct val="100000"/>
              </a:lnSpc>
            </a:pPr>
            <a:r>
              <a:rPr lang="en-US" dirty="0">
                <a:solidFill>
                  <a:srgbClr val="002060"/>
                </a:solidFill>
              </a:rPr>
              <a:t>Many unanswered questions </a:t>
            </a:r>
          </a:p>
        </p:txBody>
      </p:sp>
      <p:sp>
        <p:nvSpPr>
          <p:cNvPr id="3" name="Content Placeholder 2">
            <a:extLst>
              <a:ext uri="{FF2B5EF4-FFF2-40B4-BE49-F238E27FC236}">
                <a16:creationId xmlns:a16="http://schemas.microsoft.com/office/drawing/2014/main" id="{34BD125E-49CF-431F-A0BC-82AE8AE82F30}"/>
              </a:ext>
            </a:extLst>
          </p:cNvPr>
          <p:cNvSpPr>
            <a:spLocks noGrp="1"/>
          </p:cNvSpPr>
          <p:nvPr>
            <p:ph idx="1"/>
          </p:nvPr>
        </p:nvSpPr>
        <p:spPr>
          <a:xfrm>
            <a:off x="525780" y="1291590"/>
            <a:ext cx="10828020" cy="4514850"/>
          </a:xfrm>
        </p:spPr>
        <p:txBody>
          <a:bodyPr>
            <a:normAutofit fontScale="77500" lnSpcReduction="20000"/>
          </a:bodyPr>
          <a:lstStyle/>
          <a:p>
            <a:pPr>
              <a:lnSpc>
                <a:spcPct val="120000"/>
              </a:lnSpc>
            </a:pPr>
            <a:r>
              <a:rPr lang="en-US" sz="3300" dirty="0">
                <a:solidFill>
                  <a:srgbClr val="002060"/>
                </a:solidFill>
              </a:rPr>
              <a:t>Recordkeeping and reporting. Will there be guidance on the all-important recordable incident issue? If mandated, does each illness or adverse reaction result in a recordable incident?</a:t>
            </a:r>
          </a:p>
          <a:p>
            <a:pPr>
              <a:lnSpc>
                <a:spcPct val="120000"/>
              </a:lnSpc>
            </a:pPr>
            <a:r>
              <a:rPr lang="en-US" sz="3300" dirty="0">
                <a:solidFill>
                  <a:srgbClr val="002060"/>
                </a:solidFill>
              </a:rPr>
              <a:t>Who pays for testing? Time off for testing? </a:t>
            </a:r>
          </a:p>
          <a:p>
            <a:pPr>
              <a:lnSpc>
                <a:spcPct val="120000"/>
              </a:lnSpc>
            </a:pPr>
            <a:r>
              <a:rPr lang="en-US" sz="3300" dirty="0">
                <a:solidFill>
                  <a:srgbClr val="002060"/>
                </a:solidFill>
              </a:rPr>
              <a:t>Can employer choose vaccine mandate or testing, or may employee choose?</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3300" b="0" i="0" u="none" strike="noStrike" kern="1200" cap="none" spc="0" normalizeH="0" baseline="0" noProof="0" dirty="0">
                <a:ln>
                  <a:noFill/>
                </a:ln>
                <a:solidFill>
                  <a:srgbClr val="002060"/>
                </a:solidFill>
                <a:effectLst/>
                <a:uLnTx/>
                <a:uFillTx/>
              </a:rPr>
              <a:t>Employer policies and training</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3300" b="0" i="0" u="none" strike="noStrike" kern="1200" cap="none" spc="0" normalizeH="0" baseline="0" noProof="0" dirty="0">
                <a:ln>
                  <a:noFill/>
                </a:ln>
                <a:solidFill>
                  <a:srgbClr val="002060"/>
                </a:solidFill>
                <a:effectLst/>
                <a:uLnTx/>
                <a:uFillTx/>
              </a:rPr>
              <a:t>Social Distancing</a:t>
            </a:r>
          </a:p>
          <a:p>
            <a:pPr marL="228600" marR="0" lvl="0" indent="-228600" algn="l" defTabSz="914400" rtl="0" eaLnBrk="1" fontAlgn="auto" latinLnBrk="0" hangingPunct="1">
              <a:lnSpc>
                <a:spcPct val="120000"/>
              </a:lnSpc>
              <a:spcBef>
                <a:spcPts val="1000"/>
              </a:spcBef>
              <a:spcAft>
                <a:spcPts val="0"/>
              </a:spcAft>
              <a:buClrTx/>
              <a:buSzTx/>
              <a:buFont typeface="Arial" panose="020B0604020202020204" pitchFamily="34" charset="0"/>
              <a:buChar char="•"/>
              <a:tabLst/>
              <a:defRPr/>
            </a:pPr>
            <a:r>
              <a:rPr kumimoji="0" lang="en-US" sz="3300" b="0" i="0" u="none" strike="noStrike" kern="1200" cap="none" spc="0" normalizeH="0" baseline="0" noProof="0" dirty="0">
                <a:ln>
                  <a:noFill/>
                </a:ln>
                <a:solidFill>
                  <a:srgbClr val="002060"/>
                </a:solidFill>
                <a:effectLst/>
                <a:uLnTx/>
                <a:uFillTx/>
              </a:rPr>
              <a:t>Remote work</a:t>
            </a:r>
          </a:p>
          <a:p>
            <a:endParaRPr lang="en-US" dirty="0">
              <a:solidFill>
                <a:srgbClr val="002060"/>
              </a:solidFill>
            </a:endParaRPr>
          </a:p>
        </p:txBody>
      </p:sp>
    </p:spTree>
    <p:extLst>
      <p:ext uri="{BB962C8B-B14F-4D97-AF65-F5344CB8AC3E}">
        <p14:creationId xmlns:p14="http://schemas.microsoft.com/office/powerpoint/2010/main" val="424980604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B54409-145B-4450-BE61-56E77FD08D55}"/>
              </a:ext>
            </a:extLst>
          </p:cNvPr>
          <p:cNvSpPr>
            <a:spLocks noGrp="1"/>
          </p:cNvSpPr>
          <p:nvPr>
            <p:ph type="title"/>
          </p:nvPr>
        </p:nvSpPr>
        <p:spPr/>
        <p:txBody>
          <a:bodyPr/>
          <a:lstStyle/>
          <a:p>
            <a:pPr algn="ctr"/>
            <a:r>
              <a:rPr lang="en-US" dirty="0">
                <a:solidFill>
                  <a:srgbClr val="002060"/>
                </a:solidFill>
              </a:rPr>
              <a:t>State OSHA Rules</a:t>
            </a:r>
          </a:p>
        </p:txBody>
      </p:sp>
      <p:sp>
        <p:nvSpPr>
          <p:cNvPr id="3" name="Content Placeholder 2">
            <a:extLst>
              <a:ext uri="{FF2B5EF4-FFF2-40B4-BE49-F238E27FC236}">
                <a16:creationId xmlns:a16="http://schemas.microsoft.com/office/drawing/2014/main" id="{3FC458EE-F791-4305-BFE1-1AF686ED48A2}"/>
              </a:ext>
            </a:extLst>
          </p:cNvPr>
          <p:cNvSpPr>
            <a:spLocks noGrp="1"/>
          </p:cNvSpPr>
          <p:nvPr>
            <p:ph idx="1"/>
          </p:nvPr>
        </p:nvSpPr>
        <p:spPr>
          <a:xfrm>
            <a:off x="838200" y="2114550"/>
            <a:ext cx="10515600" cy="2800350"/>
          </a:xfrm>
        </p:spPr>
        <p:txBody>
          <a:bodyPr>
            <a:noAutofit/>
          </a:bodyPr>
          <a:lstStyle/>
          <a:p>
            <a:pPr>
              <a:lnSpc>
                <a:spcPct val="100000"/>
              </a:lnSpc>
            </a:pPr>
            <a:r>
              <a:rPr lang="en-US" sz="3200" dirty="0">
                <a:solidFill>
                  <a:srgbClr val="002060"/>
                </a:solidFill>
                <a:latin typeface="+mn-lt"/>
              </a:rPr>
              <a:t>Only 27 Fed OSHA states </a:t>
            </a:r>
          </a:p>
          <a:p>
            <a:pPr>
              <a:lnSpc>
                <a:spcPct val="100000"/>
              </a:lnSpc>
            </a:pPr>
            <a:r>
              <a:rPr lang="en-US" sz="3200" dirty="0">
                <a:solidFill>
                  <a:srgbClr val="002060"/>
                </a:solidFill>
                <a:latin typeface="+mn-lt"/>
              </a:rPr>
              <a:t>VA OSHA, Cal OSHA and many others will have additional requirements</a:t>
            </a:r>
          </a:p>
          <a:p>
            <a:pPr>
              <a:lnSpc>
                <a:spcPct val="100000"/>
              </a:lnSpc>
            </a:pPr>
            <a:r>
              <a:rPr lang="en-US" sz="3200" dirty="0">
                <a:solidFill>
                  <a:srgbClr val="002060"/>
                </a:solidFill>
                <a:latin typeface="+mn-lt"/>
              </a:rPr>
              <a:t>Need to be mindful of different or more stringent state requirements</a:t>
            </a:r>
          </a:p>
        </p:txBody>
      </p:sp>
    </p:spTree>
    <p:extLst>
      <p:ext uri="{BB962C8B-B14F-4D97-AF65-F5344CB8AC3E}">
        <p14:creationId xmlns:p14="http://schemas.microsoft.com/office/powerpoint/2010/main" val="357962025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522E4F0-0E16-4A6B-A157-6256D6C9A2FE}"/>
              </a:ext>
            </a:extLst>
          </p:cNvPr>
          <p:cNvSpPr>
            <a:spLocks noGrp="1"/>
          </p:cNvSpPr>
          <p:nvPr>
            <p:ph type="title"/>
          </p:nvPr>
        </p:nvSpPr>
        <p:spPr/>
        <p:txBody>
          <a:bodyPr>
            <a:noAutofit/>
          </a:bodyPr>
          <a:lstStyle/>
          <a:p>
            <a:pPr algn="ctr">
              <a:lnSpc>
                <a:spcPct val="100000"/>
              </a:lnSpc>
            </a:pPr>
            <a:r>
              <a:rPr lang="en-US" dirty="0">
                <a:solidFill>
                  <a:srgbClr val="002060"/>
                </a:solidFill>
              </a:rPr>
              <a:t>Impact on Bargaining and </a:t>
            </a:r>
            <a:br>
              <a:rPr lang="en-US" dirty="0">
                <a:solidFill>
                  <a:srgbClr val="002060"/>
                </a:solidFill>
              </a:rPr>
            </a:br>
            <a:r>
              <a:rPr lang="en-US" dirty="0">
                <a:solidFill>
                  <a:srgbClr val="002060"/>
                </a:solidFill>
              </a:rPr>
              <a:t>Existing NECA contracts</a:t>
            </a:r>
          </a:p>
        </p:txBody>
      </p:sp>
      <p:sp>
        <p:nvSpPr>
          <p:cNvPr id="3" name="Content Placeholder 2">
            <a:extLst>
              <a:ext uri="{FF2B5EF4-FFF2-40B4-BE49-F238E27FC236}">
                <a16:creationId xmlns:a16="http://schemas.microsoft.com/office/drawing/2014/main" id="{A51A7875-3596-4939-B00D-FEBB714BB1E2}"/>
              </a:ext>
            </a:extLst>
          </p:cNvPr>
          <p:cNvSpPr>
            <a:spLocks noGrp="1"/>
          </p:cNvSpPr>
          <p:nvPr>
            <p:ph idx="1"/>
          </p:nvPr>
        </p:nvSpPr>
        <p:spPr>
          <a:xfrm>
            <a:off x="838200" y="1825625"/>
            <a:ext cx="10515600" cy="3455035"/>
          </a:xfrm>
        </p:spPr>
        <p:txBody>
          <a:bodyPr>
            <a:normAutofit fontScale="92500" lnSpcReduction="20000"/>
          </a:bodyPr>
          <a:lstStyle/>
          <a:p>
            <a:endParaRPr lang="en-US" dirty="0">
              <a:latin typeface="+mn-lt"/>
            </a:endParaRPr>
          </a:p>
          <a:p>
            <a:pPr>
              <a:lnSpc>
                <a:spcPct val="110000"/>
              </a:lnSpc>
            </a:pPr>
            <a:r>
              <a:rPr lang="en-US" sz="3200" dirty="0">
                <a:solidFill>
                  <a:srgbClr val="002060"/>
                </a:solidFill>
              </a:rPr>
              <a:t>NECA contractors should look to local Chapter to bargain effects of the EO and the ETS</a:t>
            </a:r>
          </a:p>
          <a:p>
            <a:pPr>
              <a:lnSpc>
                <a:spcPct val="110000"/>
              </a:lnSpc>
            </a:pPr>
            <a:r>
              <a:rPr lang="en-US" sz="3200" dirty="0">
                <a:solidFill>
                  <a:srgbClr val="002060"/>
                </a:solidFill>
              </a:rPr>
              <a:t>Best practice would be to wait for ETS to come out</a:t>
            </a:r>
          </a:p>
          <a:p>
            <a:pPr>
              <a:lnSpc>
                <a:spcPct val="110000"/>
              </a:lnSpc>
            </a:pPr>
            <a:r>
              <a:rPr lang="en-US" sz="3200" dirty="0">
                <a:solidFill>
                  <a:srgbClr val="002060"/>
                </a:solidFill>
              </a:rPr>
              <a:t>Develop a plan with local legal counsel to reopen existing job contracts or use the change order process to cover the unfunded federal mandate </a:t>
            </a:r>
          </a:p>
        </p:txBody>
      </p:sp>
    </p:spTree>
    <p:extLst>
      <p:ext uri="{BB962C8B-B14F-4D97-AF65-F5344CB8AC3E}">
        <p14:creationId xmlns:p14="http://schemas.microsoft.com/office/powerpoint/2010/main" val="193380143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6F017-9FA6-4A4F-B8B6-DB2BF663BFFB}"/>
              </a:ext>
            </a:extLst>
          </p:cNvPr>
          <p:cNvSpPr>
            <a:spLocks noGrp="1"/>
          </p:cNvSpPr>
          <p:nvPr>
            <p:ph type="title"/>
          </p:nvPr>
        </p:nvSpPr>
        <p:spPr>
          <a:xfrm>
            <a:off x="838200" y="365125"/>
            <a:ext cx="10515600" cy="5212715"/>
          </a:xfrm>
        </p:spPr>
        <p:txBody>
          <a:bodyPr>
            <a:normAutofit/>
          </a:bodyPr>
          <a:lstStyle/>
          <a:p>
            <a:pPr algn="ctr"/>
            <a:r>
              <a:rPr lang="en-US" dirty="0">
                <a:solidFill>
                  <a:srgbClr val="002060"/>
                </a:solidFill>
              </a:rPr>
              <a:t>What is NECA doing to </a:t>
            </a:r>
            <a:br>
              <a:rPr lang="en-US" dirty="0">
                <a:solidFill>
                  <a:srgbClr val="002060"/>
                </a:solidFill>
              </a:rPr>
            </a:br>
            <a:r>
              <a:rPr lang="en-US" dirty="0">
                <a:solidFill>
                  <a:srgbClr val="002060"/>
                </a:solidFill>
              </a:rPr>
              <a:t>impact the process?</a:t>
            </a:r>
          </a:p>
        </p:txBody>
      </p:sp>
      <mc:AlternateContent xmlns:mc="http://schemas.openxmlformats.org/markup-compatibility/2006">
        <mc:Choice xmlns:am3d="http://schemas.microsoft.com/office/drawing/2017/model3d" Requires="am3d">
          <p:graphicFrame>
            <p:nvGraphicFramePr>
              <p:cNvPr id="6" name="Content Placeholder 5" descr="Wall Barometer Glass Cover">
                <a:extLst>
                  <a:ext uri="{FF2B5EF4-FFF2-40B4-BE49-F238E27FC236}">
                    <a16:creationId xmlns:a16="http://schemas.microsoft.com/office/drawing/2014/main" id="{33FF1FDD-63CD-447A-96C5-D230E7D10EA8}"/>
                  </a:ext>
                </a:extLst>
              </p:cNvPr>
              <p:cNvGraphicFramePr>
                <a:graphicFrameLocks noGrp="1"/>
              </p:cNvGraphicFramePr>
              <p:nvPr>
                <p:ph idx="1"/>
                <p:extLst>
                  <p:ext uri="{D42A27DB-BD31-4B8C-83A1-F6EECF244321}">
                    <p14:modId xmlns:p14="http://schemas.microsoft.com/office/powerpoint/2010/main" val="2612990671"/>
                  </p:ext>
                </p:extLst>
              </p:nvPr>
            </p:nvGraphicFramePr>
            <p:xfrm flipV="1">
              <a:off x="5513658" y="4090158"/>
              <a:ext cx="1164683" cy="1157358"/>
            </p:xfrm>
            <a:graphic>
              <a:graphicData uri="http://schemas.microsoft.com/office/drawing/2017/model3d">
                <am3d:model3d r:embed="rId2">
                  <am3d:spPr>
                    <a:xfrm flipV="1">
                      <a:off x="0" y="0"/>
                      <a:ext cx="1164683" cy="1157358"/>
                    </a:xfrm>
                    <a:prstGeom prst="rect">
                      <a:avLst/>
                    </a:prstGeom>
                  </am3d:spPr>
                  <am3d:camera>
                    <am3d:pos x="0" y="0" z="68253254"/>
                    <am3d:up dx="0" dy="36000000" dz="0"/>
                    <am3d:lookAt x="0" y="0" z="0"/>
                    <am3d:perspective fov="2700000"/>
                  </am3d:camera>
                  <am3d:trans>
                    <am3d:meterPerModelUnit n="4999999" d="1000000"/>
                    <am3d:preTrans dx="0" dy="0" dz="0"/>
                    <am3d:scale>
                      <am3d:sx n="1000000" d="1000000"/>
                      <am3d:sy n="1000000" d="1000000"/>
                      <am3d:sz n="1000000" d="1000000"/>
                    </am3d:scale>
                    <am3d:rot/>
                    <am3d:postTrans dx="0" dy="0" dz="0"/>
                  </am3d:trans>
                  <am3d:raster rName="Office3DRenderer" rVer="16.0.8326">
                    <am3d:blip r:embed="rId3"/>
                  </am3d:raster>
                  <am3d:objViewport viewportSz="1792369"/>
                  <am3d:ambientLight>
                    <am3d:clr>
                      <a:scrgbClr r="50000" g="50000" b="50000"/>
                    </am3d:clr>
                    <am3d:illuminance n="500000" d="1000000"/>
                  </am3d:ambientLight>
                  <am3d:ptLight rad="0">
                    <am3d:clr>
                      <a:scrgbClr r="100000" g="75000" b="50000"/>
                    </am3d:clr>
                    <am3d:intensity n="9765625" d="1000000"/>
                    <am3d:pos x="21959998" y="70920001" z="16344003"/>
                  </am3d:ptLight>
                  <am3d:ptLight rad="0">
                    <am3d:clr>
                      <a:scrgbClr r="40000" g="60000" b="95000"/>
                    </am3d:clr>
                    <am3d:intensity n="12250000" d="1000000"/>
                    <am3d:pos x="-37964106" y="51130435" z="57631972"/>
                  </am3d:ptLight>
                  <am3d:ptLight rad="0">
                    <am3d:clr>
                      <a:scrgbClr r="86837" g="72700" b="100000"/>
                    </am3d:clr>
                    <am3d:intensity n="3125000" d="1000000"/>
                    <am3d:pos x="-37739122" y="58056624" z="-34769649"/>
                  </am3d:ptLight>
                </am3d:model3d>
              </a:graphicData>
            </a:graphic>
          </p:graphicFrame>
        </mc:Choice>
        <mc:Fallback>
          <p:pic>
            <p:nvPicPr>
              <p:cNvPr id="6" name="Content Placeholder 5" descr="Wall Barometer Glass Cover">
                <a:extLst>
                  <a:ext uri="{FF2B5EF4-FFF2-40B4-BE49-F238E27FC236}">
                    <a16:creationId xmlns:a16="http://schemas.microsoft.com/office/drawing/2014/main" id="{33FF1FDD-63CD-447A-96C5-D230E7D10EA8}"/>
                  </a:ext>
                </a:extLst>
              </p:cNvPr>
              <p:cNvPicPr>
                <a:picLocks noGrp="1" noRot="1" noChangeAspect="1" noMove="1" noResize="1" noEditPoints="1" noAdjustHandles="1" noChangeArrowheads="1" noChangeShapeType="1" noCrop="1"/>
              </p:cNvPicPr>
              <p:nvPr/>
            </p:nvPicPr>
            <p:blipFill>
              <a:blip r:embed="rId3"/>
              <a:stretch>
                <a:fillRect/>
              </a:stretch>
            </p:blipFill>
            <p:spPr>
              <a:xfrm flipV="1">
                <a:off x="5513658" y="4090158"/>
                <a:ext cx="1164683" cy="1157358"/>
              </a:xfrm>
              <a:prstGeom prst="rect">
                <a:avLst/>
              </a:prstGeom>
            </p:spPr>
          </p:pic>
        </mc:Fallback>
      </mc:AlternateContent>
    </p:spTree>
    <p:extLst>
      <p:ext uri="{BB962C8B-B14F-4D97-AF65-F5344CB8AC3E}">
        <p14:creationId xmlns:p14="http://schemas.microsoft.com/office/powerpoint/2010/main" val="20629191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6F017-9FA6-4A4F-B8B6-DB2BF663BFFB}"/>
              </a:ext>
            </a:extLst>
          </p:cNvPr>
          <p:cNvSpPr>
            <a:spLocks noGrp="1"/>
          </p:cNvSpPr>
          <p:nvPr>
            <p:ph type="title"/>
          </p:nvPr>
        </p:nvSpPr>
        <p:spPr>
          <a:xfrm>
            <a:off x="838200" y="365125"/>
            <a:ext cx="10515600" cy="1052195"/>
          </a:xfrm>
        </p:spPr>
        <p:txBody>
          <a:bodyPr/>
          <a:lstStyle/>
          <a:p>
            <a:pPr algn="ctr">
              <a:lnSpc>
                <a:spcPct val="100000"/>
              </a:lnSpc>
            </a:pPr>
            <a:r>
              <a:rPr lang="en-US" dirty="0">
                <a:solidFill>
                  <a:srgbClr val="002060"/>
                </a:solidFill>
              </a:rPr>
              <a:t>Conn </a:t>
            </a:r>
            <a:r>
              <a:rPr lang="en-US" dirty="0" err="1">
                <a:solidFill>
                  <a:srgbClr val="002060"/>
                </a:solidFill>
              </a:rPr>
              <a:t>Maciel</a:t>
            </a:r>
            <a:r>
              <a:rPr lang="en-US" dirty="0">
                <a:solidFill>
                  <a:srgbClr val="002060"/>
                </a:solidFill>
              </a:rPr>
              <a:t> Coalition </a:t>
            </a:r>
          </a:p>
        </p:txBody>
      </p:sp>
      <p:sp>
        <p:nvSpPr>
          <p:cNvPr id="3" name="Content Placeholder 2">
            <a:extLst>
              <a:ext uri="{FF2B5EF4-FFF2-40B4-BE49-F238E27FC236}">
                <a16:creationId xmlns:a16="http://schemas.microsoft.com/office/drawing/2014/main" id="{602D9898-294F-4FBB-9C88-5D3388A4ADD9}"/>
              </a:ext>
            </a:extLst>
          </p:cNvPr>
          <p:cNvSpPr>
            <a:spLocks noGrp="1"/>
          </p:cNvSpPr>
          <p:nvPr>
            <p:ph idx="1"/>
          </p:nvPr>
        </p:nvSpPr>
        <p:spPr>
          <a:xfrm>
            <a:off x="838200" y="1577341"/>
            <a:ext cx="10515600" cy="3646170"/>
          </a:xfrm>
        </p:spPr>
        <p:txBody>
          <a:bodyPr>
            <a:normAutofit/>
          </a:bodyPr>
          <a:lstStyle/>
          <a:p>
            <a:pPr>
              <a:lnSpc>
                <a:spcPct val="100000"/>
              </a:lnSpc>
            </a:pPr>
            <a:r>
              <a:rPr lang="en-US" sz="3200" dirty="0"/>
              <a:t>NECA National has joined a large coalition of employers and national associations lead by Conn </a:t>
            </a:r>
            <a:r>
              <a:rPr lang="en-US" sz="3200" dirty="0" err="1"/>
              <a:t>Maciel</a:t>
            </a:r>
            <a:r>
              <a:rPr lang="en-US" sz="3200" dirty="0"/>
              <a:t> Carey, a prominent labor, employment and OSHA law firm - </a:t>
            </a:r>
            <a:r>
              <a:rPr lang="en-US" sz="3200" dirty="0">
                <a:hlinkClick r:id="rId2"/>
              </a:rPr>
              <a:t>http://www.connmaciel.com/</a:t>
            </a:r>
            <a:endParaRPr lang="en-US" sz="3200" dirty="0"/>
          </a:p>
          <a:p>
            <a:pPr>
              <a:lnSpc>
                <a:spcPct val="100000"/>
              </a:lnSpc>
            </a:pPr>
            <a:r>
              <a:rPr lang="en-US" sz="3200" dirty="0"/>
              <a:t>The coalition will be very engaged in the EO and OSHA rulemaking process and will seek to impact the directives to protect employers and NECA contractors</a:t>
            </a:r>
          </a:p>
        </p:txBody>
      </p:sp>
    </p:spTree>
    <p:extLst>
      <p:ext uri="{BB962C8B-B14F-4D97-AF65-F5344CB8AC3E}">
        <p14:creationId xmlns:p14="http://schemas.microsoft.com/office/powerpoint/2010/main" val="185827468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6F017-9FA6-4A4F-B8B6-DB2BF663BFFB}"/>
              </a:ext>
            </a:extLst>
          </p:cNvPr>
          <p:cNvSpPr>
            <a:spLocks noGrp="1"/>
          </p:cNvSpPr>
          <p:nvPr>
            <p:ph type="title"/>
          </p:nvPr>
        </p:nvSpPr>
        <p:spPr/>
        <p:txBody>
          <a:bodyPr/>
          <a:lstStyle/>
          <a:p>
            <a:pPr algn="ctr">
              <a:lnSpc>
                <a:spcPct val="100000"/>
              </a:lnSpc>
            </a:pPr>
            <a:r>
              <a:rPr lang="en-US" dirty="0">
                <a:solidFill>
                  <a:srgbClr val="002060"/>
                </a:solidFill>
              </a:rPr>
              <a:t>Monitoring Litigation </a:t>
            </a:r>
          </a:p>
        </p:txBody>
      </p:sp>
      <p:sp>
        <p:nvSpPr>
          <p:cNvPr id="3" name="Content Placeholder 2">
            <a:extLst>
              <a:ext uri="{FF2B5EF4-FFF2-40B4-BE49-F238E27FC236}">
                <a16:creationId xmlns:a16="http://schemas.microsoft.com/office/drawing/2014/main" id="{602D9898-294F-4FBB-9C88-5D3388A4ADD9}"/>
              </a:ext>
            </a:extLst>
          </p:cNvPr>
          <p:cNvSpPr>
            <a:spLocks noGrp="1"/>
          </p:cNvSpPr>
          <p:nvPr>
            <p:ph idx="1"/>
          </p:nvPr>
        </p:nvSpPr>
        <p:spPr>
          <a:xfrm>
            <a:off x="838200" y="1690688"/>
            <a:ext cx="11075670" cy="3681412"/>
          </a:xfrm>
        </p:spPr>
        <p:txBody>
          <a:bodyPr>
            <a:normAutofit fontScale="47500" lnSpcReduction="20000"/>
          </a:bodyPr>
          <a:lstStyle/>
          <a:p>
            <a:pPr marL="58737" marR="0" lvl="0" indent="0" algn="l" defTabSz="914398" rtl="0" eaLnBrk="1" fontAlgn="auto" latinLnBrk="0" hangingPunct="1">
              <a:lnSpc>
                <a:spcPct val="120000"/>
              </a:lnSpc>
              <a:spcBef>
                <a:spcPts val="0"/>
              </a:spcBef>
              <a:spcAft>
                <a:spcPts val="1300"/>
              </a:spcAft>
              <a:buClrTx/>
              <a:buSzTx/>
              <a:buNone/>
              <a:tabLst/>
              <a:defRPr/>
            </a:pPr>
            <a:r>
              <a:rPr kumimoji="0" lang="en-US" sz="5100" b="0" i="0" u="none" strike="noStrike" kern="1200" cap="none" spc="-40" normalizeH="0" baseline="0" noProof="0" dirty="0">
                <a:ln>
                  <a:noFill/>
                </a:ln>
                <a:solidFill>
                  <a:srgbClr val="002060"/>
                </a:solidFill>
                <a:effectLst/>
                <a:uLnTx/>
                <a:uFillTx/>
              </a:rPr>
              <a:t>NECA will monitor all litigation that comes out </a:t>
            </a:r>
            <a:r>
              <a:rPr lang="en-US" sz="5100" spc="-40" dirty="0">
                <a:solidFill>
                  <a:srgbClr val="002060"/>
                </a:solidFill>
              </a:rPr>
              <a:t>on these issues, for example:</a:t>
            </a:r>
          </a:p>
          <a:p>
            <a:pPr marL="58737" marR="0" lvl="0" indent="0" algn="l" defTabSz="914398" rtl="0" eaLnBrk="1" fontAlgn="auto" latinLnBrk="0" hangingPunct="1">
              <a:lnSpc>
                <a:spcPct val="120000"/>
              </a:lnSpc>
              <a:spcBef>
                <a:spcPts val="0"/>
              </a:spcBef>
              <a:spcAft>
                <a:spcPts val="1300"/>
              </a:spcAft>
              <a:buClrTx/>
              <a:buSzTx/>
              <a:buNone/>
              <a:tabLst/>
              <a:defRPr/>
            </a:pPr>
            <a:endParaRPr kumimoji="0" lang="en-US" sz="5100" b="0" i="0" u="none" strike="noStrike" kern="1200" cap="none" spc="-40" normalizeH="0" baseline="0" noProof="0" dirty="0">
              <a:ln>
                <a:noFill/>
              </a:ln>
              <a:solidFill>
                <a:srgbClr val="002060"/>
              </a:solidFill>
              <a:effectLst/>
              <a:uLnTx/>
              <a:uFillTx/>
            </a:endParaRPr>
          </a:p>
          <a:p>
            <a:pPr marL="860425" lvl="1" indent="-344488" defTabSz="914398">
              <a:lnSpc>
                <a:spcPct val="120000"/>
              </a:lnSpc>
              <a:spcBef>
                <a:spcPts val="0"/>
              </a:spcBef>
              <a:spcAft>
                <a:spcPts val="1300"/>
              </a:spcAft>
              <a:defRPr/>
            </a:pPr>
            <a:r>
              <a:rPr kumimoji="0" lang="en-US" sz="5100" b="0" i="0" u="none" strike="noStrike" kern="1200" cap="none" spc="-40" normalizeH="0" baseline="0" noProof="0" dirty="0">
                <a:ln>
                  <a:noFill/>
                </a:ln>
                <a:solidFill>
                  <a:srgbClr val="002060"/>
                </a:solidFill>
                <a:effectLst/>
                <a:uLnTx/>
                <a:uFillTx/>
              </a:rPr>
              <a:t>ETS requires </a:t>
            </a:r>
            <a:r>
              <a:rPr kumimoji="0" lang="en-US" sz="5100" b="1" i="1" u="none" strike="noStrike" kern="1200" cap="none" spc="-40" normalizeH="0" baseline="0" noProof="0" dirty="0">
                <a:ln>
                  <a:noFill/>
                </a:ln>
                <a:solidFill>
                  <a:srgbClr val="002060"/>
                </a:solidFill>
                <a:effectLst/>
                <a:uLnTx/>
                <a:uFillTx/>
              </a:rPr>
              <a:t>grave danger to all workplaces</a:t>
            </a:r>
          </a:p>
          <a:p>
            <a:pPr marL="860425" lvl="1" indent="-344488" defTabSz="914398">
              <a:lnSpc>
                <a:spcPct val="120000"/>
              </a:lnSpc>
              <a:spcBef>
                <a:spcPts val="0"/>
              </a:spcBef>
              <a:spcAft>
                <a:spcPts val="1300"/>
              </a:spcAft>
              <a:defRPr/>
            </a:pPr>
            <a:r>
              <a:rPr lang="en-US" sz="5100" spc="-40" dirty="0">
                <a:solidFill>
                  <a:srgbClr val="002060"/>
                </a:solidFill>
              </a:rPr>
              <a:t>P</a:t>
            </a:r>
            <a:r>
              <a:rPr kumimoji="0" lang="en-US" sz="5100" b="0" i="0" u="none" strike="noStrike" kern="1200" cap="none" spc="-40" normalizeH="0" baseline="0" noProof="0" dirty="0">
                <a:ln>
                  <a:noFill/>
                </a:ln>
                <a:solidFill>
                  <a:srgbClr val="002060"/>
                </a:solidFill>
                <a:effectLst/>
                <a:uLnTx/>
                <a:uFillTx/>
              </a:rPr>
              <a:t>resident</a:t>
            </a:r>
            <a:r>
              <a:rPr kumimoji="0" lang="en-US" sz="5100" b="0" i="0" u="none" strike="noStrike" kern="1200" cap="none" spc="-50" normalizeH="0" baseline="0" noProof="0" dirty="0">
                <a:ln>
                  <a:noFill/>
                </a:ln>
                <a:solidFill>
                  <a:srgbClr val="002060"/>
                </a:solidFill>
                <a:effectLst/>
                <a:uLnTx/>
                <a:uFillTx/>
              </a:rPr>
              <a:t> not have authority to mandate vaccinations</a:t>
            </a:r>
          </a:p>
          <a:p>
            <a:pPr marL="860425" lvl="1" indent="-344488" defTabSz="914398">
              <a:lnSpc>
                <a:spcPct val="120000"/>
              </a:lnSpc>
              <a:spcBef>
                <a:spcPts val="0"/>
              </a:spcBef>
              <a:spcAft>
                <a:spcPts val="1300"/>
              </a:spcAft>
              <a:defRPr/>
            </a:pPr>
            <a:r>
              <a:rPr kumimoji="0" lang="en-US" sz="5100" b="0" i="0" u="none" strike="noStrike" kern="1200" cap="none" spc="-40" normalizeH="0" baseline="0" noProof="0" dirty="0">
                <a:ln>
                  <a:noFill/>
                </a:ln>
                <a:solidFill>
                  <a:srgbClr val="002060"/>
                </a:solidFill>
                <a:effectLst/>
                <a:uLnTx/>
                <a:uFillTx/>
              </a:rPr>
              <a:t>This is a public health initiative masked as an OSHA Rule</a:t>
            </a:r>
          </a:p>
          <a:p>
            <a:pPr marL="860425" lvl="1" indent="-344488" defTabSz="914398">
              <a:lnSpc>
                <a:spcPct val="120000"/>
              </a:lnSpc>
              <a:spcBef>
                <a:spcPts val="0"/>
              </a:spcBef>
              <a:spcAft>
                <a:spcPts val="1600"/>
              </a:spcAft>
              <a:defRPr/>
            </a:pPr>
            <a:r>
              <a:rPr kumimoji="0" lang="en-US" sz="5100" b="0" i="0" u="none" strike="noStrike" kern="1200" cap="none" spc="-40" normalizeH="0" baseline="0" noProof="0" dirty="0">
                <a:ln>
                  <a:noFill/>
                </a:ln>
                <a:solidFill>
                  <a:srgbClr val="002060"/>
                </a:solidFill>
                <a:effectLst/>
                <a:uLnTx/>
                <a:uFillTx/>
              </a:rPr>
              <a:t>Arbitrary and capricious to tie mandate to number of employees rather than nature of the work and work environment</a:t>
            </a:r>
          </a:p>
          <a:p>
            <a:endParaRPr lang="en-US" dirty="0"/>
          </a:p>
        </p:txBody>
      </p:sp>
    </p:spTree>
    <p:extLst>
      <p:ext uri="{BB962C8B-B14F-4D97-AF65-F5344CB8AC3E}">
        <p14:creationId xmlns:p14="http://schemas.microsoft.com/office/powerpoint/2010/main" val="386793477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6F017-9FA6-4A4F-B8B6-DB2BF663BFFB}"/>
              </a:ext>
            </a:extLst>
          </p:cNvPr>
          <p:cNvSpPr>
            <a:spLocks noGrp="1"/>
          </p:cNvSpPr>
          <p:nvPr>
            <p:ph type="title"/>
          </p:nvPr>
        </p:nvSpPr>
        <p:spPr/>
        <p:txBody>
          <a:bodyPr>
            <a:normAutofit/>
          </a:bodyPr>
          <a:lstStyle/>
          <a:p>
            <a:pPr algn="ctr">
              <a:lnSpc>
                <a:spcPct val="100000"/>
              </a:lnSpc>
            </a:pPr>
            <a:r>
              <a:rPr lang="en-US" sz="3600" dirty="0">
                <a:solidFill>
                  <a:srgbClr val="002060"/>
                </a:solidFill>
              </a:rPr>
              <a:t>NECA Legislative Update on Issue </a:t>
            </a:r>
          </a:p>
        </p:txBody>
      </p:sp>
      <p:sp>
        <p:nvSpPr>
          <p:cNvPr id="3" name="Content Placeholder 2">
            <a:extLst>
              <a:ext uri="{FF2B5EF4-FFF2-40B4-BE49-F238E27FC236}">
                <a16:creationId xmlns:a16="http://schemas.microsoft.com/office/drawing/2014/main" id="{602D9898-294F-4FBB-9C88-5D3388A4ADD9}"/>
              </a:ext>
            </a:extLst>
          </p:cNvPr>
          <p:cNvSpPr>
            <a:spLocks noGrp="1"/>
          </p:cNvSpPr>
          <p:nvPr>
            <p:ph idx="1"/>
          </p:nvPr>
        </p:nvSpPr>
        <p:spPr>
          <a:xfrm>
            <a:off x="838200" y="1690688"/>
            <a:ext cx="10515600" cy="4012882"/>
          </a:xfrm>
        </p:spPr>
        <p:txBody>
          <a:bodyPr>
            <a:normAutofit/>
          </a:bodyPr>
          <a:lstStyle/>
          <a:p>
            <a:pPr>
              <a:lnSpc>
                <a:spcPct val="110000"/>
              </a:lnSpc>
            </a:pPr>
            <a:r>
              <a:rPr lang="en-US" dirty="0">
                <a:solidFill>
                  <a:srgbClr val="002060"/>
                </a:solidFill>
              </a:rPr>
              <a:t>The EO has been issued, but we expect and will push for rulemaking and questions and answers from the government </a:t>
            </a:r>
          </a:p>
          <a:p>
            <a:pPr>
              <a:lnSpc>
                <a:spcPct val="110000"/>
              </a:lnSpc>
            </a:pPr>
            <a:r>
              <a:rPr lang="en-US" dirty="0">
                <a:solidFill>
                  <a:srgbClr val="002060"/>
                </a:solidFill>
              </a:rPr>
              <a:t>The ETS is expected in the next few weeks, and we are working hard to lobbying for a fair and clear standard that references and accounts for the economic toll this will have on employers</a:t>
            </a:r>
          </a:p>
          <a:p>
            <a:pPr>
              <a:lnSpc>
                <a:spcPct val="110000"/>
              </a:lnSpc>
            </a:pPr>
            <a:r>
              <a:rPr lang="en-US" dirty="0">
                <a:solidFill>
                  <a:srgbClr val="002060"/>
                </a:solidFill>
              </a:rPr>
              <a:t>NECA legal and Government Affairs will continue to update the chapters and members as these issues develop.</a:t>
            </a:r>
          </a:p>
        </p:txBody>
      </p:sp>
    </p:spTree>
    <p:extLst>
      <p:ext uri="{BB962C8B-B14F-4D97-AF65-F5344CB8AC3E}">
        <p14:creationId xmlns:p14="http://schemas.microsoft.com/office/powerpoint/2010/main" val="1552796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6F017-9FA6-4A4F-B8B6-DB2BF663BFFB}"/>
              </a:ext>
            </a:extLst>
          </p:cNvPr>
          <p:cNvSpPr>
            <a:spLocks noGrp="1"/>
          </p:cNvSpPr>
          <p:nvPr>
            <p:ph type="title"/>
          </p:nvPr>
        </p:nvSpPr>
        <p:spPr>
          <a:xfrm>
            <a:off x="838200" y="365125"/>
            <a:ext cx="10515600" cy="5704205"/>
          </a:xfrm>
        </p:spPr>
        <p:txBody>
          <a:bodyPr>
            <a:normAutofit/>
          </a:bodyPr>
          <a:lstStyle/>
          <a:p>
            <a:pPr algn="ctr">
              <a:lnSpc>
                <a:spcPct val="100000"/>
              </a:lnSpc>
            </a:pPr>
            <a:r>
              <a:rPr lang="en-US" dirty="0">
                <a:solidFill>
                  <a:srgbClr val="002060"/>
                </a:solidFill>
              </a:rPr>
              <a:t>QUESTIONS?</a:t>
            </a:r>
            <a:br>
              <a:rPr lang="en-US" dirty="0">
                <a:solidFill>
                  <a:srgbClr val="002060"/>
                </a:solidFill>
              </a:rPr>
            </a:br>
            <a:endParaRPr lang="en-US" dirty="0">
              <a:solidFill>
                <a:srgbClr val="002060"/>
              </a:solidFill>
            </a:endParaRPr>
          </a:p>
        </p:txBody>
      </p:sp>
    </p:spTree>
    <p:extLst>
      <p:ext uri="{BB962C8B-B14F-4D97-AF65-F5344CB8AC3E}">
        <p14:creationId xmlns:p14="http://schemas.microsoft.com/office/powerpoint/2010/main" val="188019822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278E7-D618-476A-8109-70BA00D07B78}"/>
              </a:ext>
            </a:extLst>
          </p:cNvPr>
          <p:cNvSpPr>
            <a:spLocks noGrp="1"/>
          </p:cNvSpPr>
          <p:nvPr>
            <p:ph type="title"/>
          </p:nvPr>
        </p:nvSpPr>
        <p:spPr>
          <a:xfrm>
            <a:off x="514350" y="117475"/>
            <a:ext cx="10515600" cy="873125"/>
          </a:xfrm>
        </p:spPr>
        <p:txBody>
          <a:bodyPr>
            <a:normAutofit/>
          </a:bodyPr>
          <a:lstStyle/>
          <a:p>
            <a:pPr algn="ctr">
              <a:lnSpc>
                <a:spcPct val="100000"/>
              </a:lnSpc>
            </a:pPr>
            <a:r>
              <a:rPr lang="en-US" dirty="0">
                <a:solidFill>
                  <a:srgbClr val="002060"/>
                </a:solidFill>
              </a:rPr>
              <a:t>Vaccinating the Unvaccinated </a:t>
            </a:r>
          </a:p>
        </p:txBody>
      </p:sp>
      <p:sp>
        <p:nvSpPr>
          <p:cNvPr id="3" name="Content Placeholder 2">
            <a:extLst>
              <a:ext uri="{FF2B5EF4-FFF2-40B4-BE49-F238E27FC236}">
                <a16:creationId xmlns:a16="http://schemas.microsoft.com/office/drawing/2014/main" id="{301187F9-B10A-4771-9A72-FDAA08FD9095}"/>
              </a:ext>
            </a:extLst>
          </p:cNvPr>
          <p:cNvSpPr>
            <a:spLocks noGrp="1"/>
          </p:cNvSpPr>
          <p:nvPr>
            <p:ph idx="1"/>
          </p:nvPr>
        </p:nvSpPr>
        <p:spPr>
          <a:xfrm>
            <a:off x="308610" y="1245870"/>
            <a:ext cx="11136630" cy="4166235"/>
          </a:xfrm>
        </p:spPr>
        <p:txBody>
          <a:bodyPr>
            <a:normAutofit fontScale="25000" lnSpcReduction="20000"/>
          </a:bodyPr>
          <a:lstStyle/>
          <a:p>
            <a:pPr marL="0" indent="0">
              <a:lnSpc>
                <a:spcPct val="120000"/>
              </a:lnSpc>
              <a:spcBef>
                <a:spcPts val="0"/>
              </a:spcBef>
              <a:spcAft>
                <a:spcPts val="1400"/>
              </a:spcAft>
              <a:buNone/>
            </a:pPr>
            <a:r>
              <a:rPr lang="en-US" sz="11200" dirty="0">
                <a:solidFill>
                  <a:schemeClr val="accent2"/>
                </a:solidFill>
              </a:rPr>
              <a:t>5 Goals within the Vaccination Prong:</a:t>
            </a:r>
          </a:p>
          <a:p>
            <a:pPr marL="0" indent="0">
              <a:lnSpc>
                <a:spcPct val="120000"/>
              </a:lnSpc>
              <a:spcBef>
                <a:spcPts val="0"/>
              </a:spcBef>
              <a:spcAft>
                <a:spcPts val="1400"/>
              </a:spcAft>
              <a:buNone/>
            </a:pPr>
            <a:endParaRPr lang="en-US" sz="8000" dirty="0">
              <a:solidFill>
                <a:srgbClr val="002060"/>
              </a:solidFill>
            </a:endParaRPr>
          </a:p>
          <a:p>
            <a:pPr marL="461963" indent="-344488">
              <a:lnSpc>
                <a:spcPct val="120000"/>
              </a:lnSpc>
              <a:spcBef>
                <a:spcPts val="0"/>
              </a:spcBef>
              <a:spcAft>
                <a:spcPts val="1300"/>
              </a:spcAft>
              <a:buFont typeface="+mj-lt"/>
              <a:buAutoNum type="arabicPeriod"/>
            </a:pPr>
            <a:r>
              <a:rPr lang="en-US" sz="9600" spc="-60" dirty="0">
                <a:solidFill>
                  <a:srgbClr val="002060"/>
                </a:solidFill>
              </a:rPr>
              <a:t>“Hard” vaccine mandate for healthcare workers at facilities receiving Medicare/Medicaid reimbursement</a:t>
            </a:r>
          </a:p>
          <a:p>
            <a:pPr marL="461963" indent="-344488">
              <a:lnSpc>
                <a:spcPct val="120000"/>
              </a:lnSpc>
              <a:spcBef>
                <a:spcPts val="0"/>
              </a:spcBef>
              <a:spcAft>
                <a:spcPts val="1300"/>
              </a:spcAft>
              <a:buFont typeface="+mj-lt"/>
              <a:buAutoNum type="arabicPeriod"/>
            </a:pPr>
            <a:r>
              <a:rPr lang="en-US" sz="9600" spc="-80" dirty="0">
                <a:solidFill>
                  <a:srgbClr val="002060"/>
                </a:solidFill>
              </a:rPr>
              <a:t>“Hard” vaccine mandate for educators in </a:t>
            </a:r>
            <a:r>
              <a:rPr lang="en-US" sz="9600" spc="-60" dirty="0">
                <a:solidFill>
                  <a:srgbClr val="002060"/>
                </a:solidFill>
              </a:rPr>
              <a:t>Head Start programs (encourages </a:t>
            </a:r>
            <a:br>
              <a:rPr lang="en-US" sz="9600" spc="-60" dirty="0">
                <a:solidFill>
                  <a:srgbClr val="002060"/>
                </a:solidFill>
              </a:rPr>
            </a:br>
            <a:r>
              <a:rPr lang="en-US" sz="9600" spc="-90" dirty="0">
                <a:solidFill>
                  <a:srgbClr val="002060"/>
                </a:solidFill>
              </a:rPr>
              <a:t>governors to set mandates for schools)</a:t>
            </a:r>
          </a:p>
          <a:p>
            <a:pPr marL="461963" indent="-344488">
              <a:lnSpc>
                <a:spcPct val="120000"/>
              </a:lnSpc>
              <a:spcBef>
                <a:spcPts val="0"/>
              </a:spcBef>
              <a:spcAft>
                <a:spcPts val="1300"/>
              </a:spcAft>
              <a:buFont typeface="+mj-lt"/>
              <a:buAutoNum type="arabicPeriod"/>
            </a:pPr>
            <a:r>
              <a:rPr lang="en-US" sz="9600" spc="-80" dirty="0">
                <a:solidFill>
                  <a:srgbClr val="002060"/>
                </a:solidFill>
              </a:rPr>
              <a:t>Encouraged entertainment venues to require patrons to be vaccinated</a:t>
            </a:r>
            <a:br>
              <a:rPr lang="en-US" sz="9600" spc="-80" dirty="0">
                <a:solidFill>
                  <a:srgbClr val="002060"/>
                </a:solidFill>
              </a:rPr>
            </a:br>
            <a:r>
              <a:rPr lang="en-US" sz="9600" spc="-20" dirty="0">
                <a:solidFill>
                  <a:srgbClr val="002060"/>
                </a:solidFill>
              </a:rPr>
              <a:t>or show a negative test for entry</a:t>
            </a:r>
          </a:p>
          <a:p>
            <a:endParaRPr lang="en-US" dirty="0"/>
          </a:p>
        </p:txBody>
      </p:sp>
    </p:spTree>
    <p:extLst>
      <p:ext uri="{BB962C8B-B14F-4D97-AF65-F5344CB8AC3E}">
        <p14:creationId xmlns:p14="http://schemas.microsoft.com/office/powerpoint/2010/main" val="15860031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278E7-D618-476A-8109-70BA00D07B78}"/>
              </a:ext>
            </a:extLst>
          </p:cNvPr>
          <p:cNvSpPr>
            <a:spLocks noGrp="1"/>
          </p:cNvSpPr>
          <p:nvPr>
            <p:ph type="title"/>
          </p:nvPr>
        </p:nvSpPr>
        <p:spPr>
          <a:xfrm>
            <a:off x="514350" y="117475"/>
            <a:ext cx="10515600" cy="1219835"/>
          </a:xfrm>
        </p:spPr>
        <p:txBody>
          <a:bodyPr>
            <a:normAutofit/>
          </a:bodyPr>
          <a:lstStyle/>
          <a:p>
            <a:pPr algn="ctr">
              <a:lnSpc>
                <a:spcPct val="100000"/>
              </a:lnSpc>
            </a:pPr>
            <a:r>
              <a:rPr lang="en-US" dirty="0">
                <a:solidFill>
                  <a:srgbClr val="002060"/>
                </a:solidFill>
              </a:rPr>
              <a:t>Vaccinating the Unvaccinated </a:t>
            </a:r>
          </a:p>
        </p:txBody>
      </p:sp>
      <p:sp>
        <p:nvSpPr>
          <p:cNvPr id="3" name="Content Placeholder 2">
            <a:extLst>
              <a:ext uri="{FF2B5EF4-FFF2-40B4-BE49-F238E27FC236}">
                <a16:creationId xmlns:a16="http://schemas.microsoft.com/office/drawing/2014/main" id="{301187F9-B10A-4771-9A72-FDAA08FD9095}"/>
              </a:ext>
            </a:extLst>
          </p:cNvPr>
          <p:cNvSpPr>
            <a:spLocks noGrp="1"/>
          </p:cNvSpPr>
          <p:nvPr>
            <p:ph idx="1"/>
          </p:nvPr>
        </p:nvSpPr>
        <p:spPr>
          <a:xfrm>
            <a:off x="400050" y="1805940"/>
            <a:ext cx="10953750" cy="3246120"/>
          </a:xfrm>
        </p:spPr>
        <p:txBody>
          <a:bodyPr>
            <a:normAutofit lnSpcReduction="10000"/>
          </a:bodyPr>
          <a:lstStyle/>
          <a:p>
            <a:pPr marL="117475" indent="0">
              <a:lnSpc>
                <a:spcPct val="120000"/>
              </a:lnSpc>
              <a:spcBef>
                <a:spcPts val="0"/>
              </a:spcBef>
              <a:spcAft>
                <a:spcPts val="1300"/>
              </a:spcAft>
              <a:buNone/>
            </a:pPr>
            <a:r>
              <a:rPr lang="en-US" sz="3200" spc="-40" dirty="0">
                <a:solidFill>
                  <a:schemeClr val="accent2"/>
                </a:solidFill>
              </a:rPr>
              <a:t>4.“Hard” vaccine mandate for fed gov’t employees and contractors</a:t>
            </a:r>
          </a:p>
          <a:p>
            <a:pPr marL="117475" indent="0">
              <a:lnSpc>
                <a:spcPct val="120000"/>
              </a:lnSpc>
              <a:spcBef>
                <a:spcPts val="0"/>
              </a:spcBef>
              <a:spcAft>
                <a:spcPts val="1300"/>
              </a:spcAft>
              <a:buNone/>
            </a:pPr>
            <a:r>
              <a:rPr lang="en-US" sz="3200" spc="-20" dirty="0">
                <a:solidFill>
                  <a:schemeClr val="accent2"/>
                </a:solidFill>
              </a:rPr>
              <a:t>5.“Soft” vaccine mandate for employers with 100+ employees, via another Fed OSHA COVID-19 Emergency Temporary Standard</a:t>
            </a:r>
          </a:p>
          <a:p>
            <a:endParaRPr lang="en-US" dirty="0"/>
          </a:p>
        </p:txBody>
      </p:sp>
    </p:spTree>
    <p:extLst>
      <p:ext uri="{BB962C8B-B14F-4D97-AF65-F5344CB8AC3E}">
        <p14:creationId xmlns:p14="http://schemas.microsoft.com/office/powerpoint/2010/main" val="6947793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EB278E7-D618-476A-8109-70BA00D07B78}"/>
              </a:ext>
            </a:extLst>
          </p:cNvPr>
          <p:cNvSpPr>
            <a:spLocks noGrp="1"/>
          </p:cNvSpPr>
          <p:nvPr>
            <p:ph type="title"/>
          </p:nvPr>
        </p:nvSpPr>
        <p:spPr>
          <a:xfrm>
            <a:off x="514350" y="117475"/>
            <a:ext cx="10515600" cy="5749925"/>
          </a:xfrm>
        </p:spPr>
        <p:txBody>
          <a:bodyPr>
            <a:normAutofit/>
          </a:bodyPr>
          <a:lstStyle/>
          <a:p>
            <a:pPr algn="ctr">
              <a:lnSpc>
                <a:spcPct val="100000"/>
              </a:lnSpc>
            </a:pPr>
            <a:r>
              <a:rPr lang="en-US" dirty="0">
                <a:solidFill>
                  <a:srgbClr val="002060"/>
                </a:solidFill>
              </a:rPr>
              <a:t>Executive Order for Vaccine Mandate for Federal Workers and Contractors</a:t>
            </a:r>
            <a:r>
              <a:rPr lang="en-US" dirty="0"/>
              <a:t> </a:t>
            </a:r>
          </a:p>
        </p:txBody>
      </p:sp>
    </p:spTree>
    <p:extLst>
      <p:ext uri="{BB962C8B-B14F-4D97-AF65-F5344CB8AC3E}">
        <p14:creationId xmlns:p14="http://schemas.microsoft.com/office/powerpoint/2010/main" val="41342086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339E8-3A3D-47E4-9DD3-2C3532D3B767}"/>
              </a:ext>
            </a:extLst>
          </p:cNvPr>
          <p:cNvSpPr>
            <a:spLocks noGrp="1"/>
          </p:cNvSpPr>
          <p:nvPr>
            <p:ph type="title"/>
          </p:nvPr>
        </p:nvSpPr>
        <p:spPr>
          <a:xfrm>
            <a:off x="838200" y="365126"/>
            <a:ext cx="10515600" cy="972184"/>
          </a:xfrm>
        </p:spPr>
        <p:txBody>
          <a:bodyPr>
            <a:noAutofit/>
          </a:bodyPr>
          <a:lstStyle/>
          <a:p>
            <a:pPr algn="ctr"/>
            <a:r>
              <a:rPr lang="en-US" dirty="0">
                <a:solidFill>
                  <a:srgbClr val="002060"/>
                </a:solidFill>
              </a:rPr>
              <a:t>Who is Covered by the EO?</a:t>
            </a:r>
          </a:p>
        </p:txBody>
      </p:sp>
      <p:sp>
        <p:nvSpPr>
          <p:cNvPr id="3" name="Content Placeholder 2">
            <a:extLst>
              <a:ext uri="{FF2B5EF4-FFF2-40B4-BE49-F238E27FC236}">
                <a16:creationId xmlns:a16="http://schemas.microsoft.com/office/drawing/2014/main" id="{BAD0B77B-2B22-43A3-A36A-B17DEA78D134}"/>
              </a:ext>
            </a:extLst>
          </p:cNvPr>
          <p:cNvSpPr>
            <a:spLocks noGrp="1"/>
          </p:cNvSpPr>
          <p:nvPr>
            <p:ph idx="1"/>
          </p:nvPr>
        </p:nvSpPr>
        <p:spPr>
          <a:xfrm>
            <a:off x="285750" y="1623060"/>
            <a:ext cx="11068050" cy="3806190"/>
          </a:xfrm>
        </p:spPr>
        <p:txBody>
          <a:bodyPr>
            <a:normAutofit fontScale="25000" lnSpcReduction="20000"/>
          </a:bodyPr>
          <a:lstStyle/>
          <a:p>
            <a:pPr marL="285750" indent="-227013">
              <a:lnSpc>
                <a:spcPct val="120000"/>
              </a:lnSpc>
              <a:spcAft>
                <a:spcPts val="2400"/>
              </a:spcAft>
              <a:buFont typeface="Arial" panose="020B0604020202020204" pitchFamily="34" charset="0"/>
              <a:buChar char="•"/>
            </a:pPr>
            <a:r>
              <a:rPr lang="en-US" sz="12800" b="1" u="sng" dirty="0">
                <a:solidFill>
                  <a:srgbClr val="002060"/>
                </a:solidFill>
                <a:latin typeface="+mn-lt"/>
              </a:rPr>
              <a:t>Covered contractor</a:t>
            </a:r>
            <a:r>
              <a:rPr lang="en-US" sz="12800" dirty="0">
                <a:solidFill>
                  <a:srgbClr val="002060"/>
                </a:solidFill>
                <a:latin typeface="+mn-lt"/>
              </a:rPr>
              <a:t>: Prime contractor or subcontractor at any tier that is party to a covered </a:t>
            </a:r>
            <a:r>
              <a:rPr lang="en-US" sz="12800" b="1" i="1" dirty="0">
                <a:solidFill>
                  <a:srgbClr val="002060"/>
                </a:solidFill>
                <a:latin typeface="+mn-lt"/>
              </a:rPr>
              <a:t>contract or contract-like instrument </a:t>
            </a:r>
            <a:r>
              <a:rPr lang="en-US" sz="12800" dirty="0">
                <a:solidFill>
                  <a:srgbClr val="002060"/>
                </a:solidFill>
                <a:latin typeface="+mn-lt"/>
              </a:rPr>
              <a:t>(applies to covered contractors regardless of size of the business)</a:t>
            </a:r>
          </a:p>
          <a:p>
            <a:pPr marL="285750" indent="-227013">
              <a:lnSpc>
                <a:spcPct val="120000"/>
              </a:lnSpc>
              <a:spcAft>
                <a:spcPts val="2400"/>
              </a:spcAft>
              <a:buFont typeface="Arial" panose="020B0604020202020204" pitchFamily="34" charset="0"/>
              <a:buChar char="•"/>
            </a:pPr>
            <a:r>
              <a:rPr lang="en-US" sz="12800" b="1" u="sng" spc="-40" dirty="0">
                <a:solidFill>
                  <a:srgbClr val="002060"/>
                </a:solidFill>
                <a:latin typeface="+mn-lt"/>
              </a:rPr>
              <a:t>Covered contractor employees</a:t>
            </a:r>
            <a:r>
              <a:rPr lang="en-US" sz="12800" spc="-40" dirty="0">
                <a:solidFill>
                  <a:srgbClr val="002060"/>
                </a:solidFill>
                <a:latin typeface="+mn-lt"/>
              </a:rPr>
              <a:t>: Full- or part- time employees of </a:t>
            </a:r>
            <a:r>
              <a:rPr lang="en-US" sz="12800" spc="-70" dirty="0">
                <a:solidFill>
                  <a:srgbClr val="002060"/>
                </a:solidFill>
                <a:latin typeface="+mn-lt"/>
              </a:rPr>
              <a:t>a covered contractor </a:t>
            </a:r>
            <a:r>
              <a:rPr lang="en-US" sz="12800" b="1" i="1" spc="-70" dirty="0">
                <a:solidFill>
                  <a:srgbClr val="002060"/>
                </a:solidFill>
                <a:latin typeface="+mn-lt"/>
              </a:rPr>
              <a:t>working </a:t>
            </a:r>
            <a:r>
              <a:rPr lang="en-US" sz="12800" b="1" i="1" u="sng" spc="-70" dirty="0">
                <a:solidFill>
                  <a:srgbClr val="002060"/>
                </a:solidFill>
                <a:latin typeface="+mn-lt"/>
              </a:rPr>
              <a:t>on</a:t>
            </a:r>
            <a:r>
              <a:rPr lang="en-US" sz="12800" b="1" i="1" u="sng" spc="-40" dirty="0">
                <a:solidFill>
                  <a:srgbClr val="002060"/>
                </a:solidFill>
                <a:latin typeface="+mn-lt"/>
              </a:rPr>
              <a:t> or in connection with </a:t>
            </a:r>
            <a:r>
              <a:rPr lang="en-US" sz="12800" b="1" i="1" spc="-40" dirty="0">
                <a:solidFill>
                  <a:srgbClr val="002060"/>
                </a:solidFill>
                <a:latin typeface="+mn-lt"/>
              </a:rPr>
              <a:t>a covered contract </a:t>
            </a:r>
            <a:r>
              <a:rPr lang="en-US" sz="12800" spc="-40" dirty="0">
                <a:solidFill>
                  <a:srgbClr val="002060"/>
                </a:solidFill>
                <a:latin typeface="+mn-lt"/>
              </a:rPr>
              <a:t>OR </a:t>
            </a:r>
            <a:r>
              <a:rPr lang="en-US" sz="12800" b="1" i="1" u="sng" spc="-40" dirty="0">
                <a:solidFill>
                  <a:srgbClr val="FFC000"/>
                </a:solidFill>
                <a:latin typeface="+mn-lt"/>
              </a:rPr>
              <a:t>working</a:t>
            </a:r>
            <a:r>
              <a:rPr lang="en-US" sz="12800" b="1" i="1" spc="-40" dirty="0">
                <a:solidFill>
                  <a:srgbClr val="FFC000"/>
                </a:solidFill>
                <a:latin typeface="+mn-lt"/>
              </a:rPr>
              <a:t> </a:t>
            </a:r>
            <a:r>
              <a:rPr lang="en-US" sz="12800" b="1" i="1" u="sng" spc="-40" dirty="0">
                <a:solidFill>
                  <a:srgbClr val="FFC000"/>
                </a:solidFill>
                <a:latin typeface="+mn-lt"/>
              </a:rPr>
              <a:t>at a covered contractor workplace</a:t>
            </a:r>
            <a:endParaRPr lang="en-US" sz="12800" spc="-40" dirty="0">
              <a:solidFill>
                <a:srgbClr val="FFC000"/>
              </a:solidFill>
              <a:latin typeface="+mn-lt"/>
            </a:endParaRPr>
          </a:p>
          <a:p>
            <a:endParaRPr lang="en-US" dirty="0"/>
          </a:p>
        </p:txBody>
      </p:sp>
    </p:spTree>
    <p:extLst>
      <p:ext uri="{BB962C8B-B14F-4D97-AF65-F5344CB8AC3E}">
        <p14:creationId xmlns:p14="http://schemas.microsoft.com/office/powerpoint/2010/main" val="7328735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339E8-3A3D-47E4-9DD3-2C3532D3B767}"/>
              </a:ext>
            </a:extLst>
          </p:cNvPr>
          <p:cNvSpPr>
            <a:spLocks noGrp="1"/>
          </p:cNvSpPr>
          <p:nvPr>
            <p:ph type="title"/>
          </p:nvPr>
        </p:nvSpPr>
        <p:spPr>
          <a:xfrm>
            <a:off x="838200" y="365126"/>
            <a:ext cx="10515600" cy="1063624"/>
          </a:xfrm>
        </p:spPr>
        <p:txBody>
          <a:bodyPr>
            <a:noAutofit/>
          </a:bodyPr>
          <a:lstStyle/>
          <a:p>
            <a:pPr algn="ctr"/>
            <a:r>
              <a:rPr lang="en-US" dirty="0">
                <a:solidFill>
                  <a:srgbClr val="002060"/>
                </a:solidFill>
                <a:latin typeface="+mj-lt"/>
              </a:rPr>
              <a:t>Who is Covered by the EO?</a:t>
            </a:r>
          </a:p>
        </p:txBody>
      </p:sp>
      <p:sp>
        <p:nvSpPr>
          <p:cNvPr id="3" name="Content Placeholder 2">
            <a:extLst>
              <a:ext uri="{FF2B5EF4-FFF2-40B4-BE49-F238E27FC236}">
                <a16:creationId xmlns:a16="http://schemas.microsoft.com/office/drawing/2014/main" id="{BAD0B77B-2B22-43A3-A36A-B17DEA78D134}"/>
              </a:ext>
            </a:extLst>
          </p:cNvPr>
          <p:cNvSpPr>
            <a:spLocks noGrp="1"/>
          </p:cNvSpPr>
          <p:nvPr>
            <p:ph idx="1"/>
          </p:nvPr>
        </p:nvSpPr>
        <p:spPr>
          <a:xfrm>
            <a:off x="285750" y="1428750"/>
            <a:ext cx="11068050" cy="4000500"/>
          </a:xfrm>
        </p:spPr>
        <p:txBody>
          <a:bodyPr>
            <a:normAutofit fontScale="25000" lnSpcReduction="20000"/>
          </a:bodyPr>
          <a:lstStyle/>
          <a:p>
            <a:pPr marL="285750" indent="-227013">
              <a:lnSpc>
                <a:spcPct val="120000"/>
              </a:lnSpc>
              <a:spcAft>
                <a:spcPts val="1800"/>
              </a:spcAft>
              <a:buFont typeface="Arial" panose="020B0604020202020204" pitchFamily="34" charset="0"/>
              <a:buChar char="•"/>
            </a:pPr>
            <a:r>
              <a:rPr lang="en-US" sz="11200" b="1" u="sng" spc="-70" dirty="0">
                <a:solidFill>
                  <a:srgbClr val="002060"/>
                </a:solidFill>
              </a:rPr>
              <a:t>Work “on a covered contract”</a:t>
            </a:r>
            <a:r>
              <a:rPr lang="en-US" sz="11200" spc="-70" dirty="0">
                <a:solidFill>
                  <a:srgbClr val="002060"/>
                </a:solidFill>
              </a:rPr>
              <a:t>: Employees performing a service called for by covered contract from any US location, including their homes, even if employee never works at a covered contractor workplace</a:t>
            </a:r>
          </a:p>
          <a:p>
            <a:pPr marL="285750" indent="-227013">
              <a:lnSpc>
                <a:spcPct val="120000"/>
              </a:lnSpc>
              <a:spcAft>
                <a:spcPts val="1800"/>
              </a:spcAft>
              <a:buFont typeface="Arial" panose="020B0604020202020204" pitchFamily="34" charset="0"/>
              <a:buChar char="•"/>
            </a:pPr>
            <a:r>
              <a:rPr lang="en-US" sz="11200" b="1" u="sng" spc="-20" dirty="0">
                <a:solidFill>
                  <a:srgbClr val="002060"/>
                </a:solidFill>
              </a:rPr>
              <a:t>Work “in connection w/ a covered contract”</a:t>
            </a:r>
            <a:r>
              <a:rPr lang="en-US" sz="11200" spc="-20" dirty="0">
                <a:solidFill>
                  <a:srgbClr val="002060"/>
                </a:solidFill>
              </a:rPr>
              <a:t>:</a:t>
            </a:r>
            <a:r>
              <a:rPr lang="en-US" sz="11200" b="1" spc="-20" dirty="0">
                <a:solidFill>
                  <a:srgbClr val="002060"/>
                </a:solidFill>
              </a:rPr>
              <a:t> </a:t>
            </a:r>
            <a:r>
              <a:rPr lang="en-US" sz="11200" b="0" u="none" spc="-20" dirty="0">
                <a:solidFill>
                  <a:srgbClr val="002060"/>
                </a:solidFill>
              </a:rPr>
              <a:t>Employees w/ duties necessary to the performance of the covered contract, but who are not directly engaged in performing the specific work called for by the covered contract; e.g., HR, billing, legal review, etc.</a:t>
            </a:r>
          </a:p>
          <a:p>
            <a:endParaRPr lang="en-US" dirty="0"/>
          </a:p>
        </p:txBody>
      </p:sp>
    </p:spTree>
    <p:extLst>
      <p:ext uri="{BB962C8B-B14F-4D97-AF65-F5344CB8AC3E}">
        <p14:creationId xmlns:p14="http://schemas.microsoft.com/office/powerpoint/2010/main" val="816690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5339E8-3A3D-47E4-9DD3-2C3532D3B767}"/>
              </a:ext>
            </a:extLst>
          </p:cNvPr>
          <p:cNvSpPr>
            <a:spLocks noGrp="1"/>
          </p:cNvSpPr>
          <p:nvPr>
            <p:ph type="title"/>
          </p:nvPr>
        </p:nvSpPr>
        <p:spPr>
          <a:xfrm>
            <a:off x="838200" y="365126"/>
            <a:ext cx="10515600" cy="1029334"/>
          </a:xfrm>
        </p:spPr>
        <p:txBody>
          <a:bodyPr>
            <a:noAutofit/>
          </a:bodyPr>
          <a:lstStyle/>
          <a:p>
            <a:pPr algn="ctr"/>
            <a:r>
              <a:rPr lang="en-US" dirty="0">
                <a:solidFill>
                  <a:srgbClr val="002060"/>
                </a:solidFill>
              </a:rPr>
              <a:t>Who is Covered by the EO?</a:t>
            </a:r>
          </a:p>
        </p:txBody>
      </p:sp>
      <p:sp>
        <p:nvSpPr>
          <p:cNvPr id="3" name="Content Placeholder 2">
            <a:extLst>
              <a:ext uri="{FF2B5EF4-FFF2-40B4-BE49-F238E27FC236}">
                <a16:creationId xmlns:a16="http://schemas.microsoft.com/office/drawing/2014/main" id="{BAD0B77B-2B22-43A3-A36A-B17DEA78D134}"/>
              </a:ext>
            </a:extLst>
          </p:cNvPr>
          <p:cNvSpPr>
            <a:spLocks noGrp="1"/>
          </p:cNvSpPr>
          <p:nvPr>
            <p:ph idx="1"/>
          </p:nvPr>
        </p:nvSpPr>
        <p:spPr>
          <a:xfrm>
            <a:off x="285750" y="1497330"/>
            <a:ext cx="11068050" cy="4240530"/>
          </a:xfrm>
        </p:spPr>
        <p:txBody>
          <a:bodyPr>
            <a:normAutofit lnSpcReduction="10000"/>
          </a:bodyPr>
          <a:lstStyle/>
          <a:p>
            <a:pPr marL="285750" indent="-227013">
              <a:lnSpc>
                <a:spcPct val="100000"/>
              </a:lnSpc>
              <a:spcAft>
                <a:spcPts val="600"/>
              </a:spcAft>
              <a:buFont typeface="Arial" panose="020B0604020202020204" pitchFamily="34" charset="0"/>
              <a:buChar char="•"/>
            </a:pPr>
            <a:r>
              <a:rPr lang="en-US" sz="3200" b="1" u="sng" spc="-20" dirty="0">
                <a:solidFill>
                  <a:srgbClr val="002060"/>
                </a:solidFill>
              </a:rPr>
              <a:t>Covered contractor workplace:</a:t>
            </a:r>
            <a:r>
              <a:rPr lang="en-US" sz="3200" b="1" u="none" spc="-20" dirty="0">
                <a:solidFill>
                  <a:srgbClr val="002060"/>
                </a:solidFill>
              </a:rPr>
              <a:t> </a:t>
            </a:r>
            <a:r>
              <a:rPr lang="en-US" sz="3200" spc="-20" dirty="0">
                <a:solidFill>
                  <a:srgbClr val="002060"/>
                </a:solidFill>
              </a:rPr>
              <a:t>L</a:t>
            </a:r>
            <a:r>
              <a:rPr lang="en-US" sz="3200" b="0" u="none" spc="-20" dirty="0">
                <a:solidFill>
                  <a:srgbClr val="002060"/>
                </a:solidFill>
              </a:rPr>
              <a:t>ocation controlled by a covered contractor at which any employee of a covered contractor working on or in connection w</a:t>
            </a:r>
            <a:r>
              <a:rPr lang="en-US" sz="3200" spc="-20" dirty="0">
                <a:solidFill>
                  <a:srgbClr val="002060"/>
                </a:solidFill>
              </a:rPr>
              <a:t>ith </a:t>
            </a:r>
            <a:r>
              <a:rPr lang="en-US" sz="3200" b="0" u="none" spc="-20" dirty="0">
                <a:solidFill>
                  <a:srgbClr val="002060"/>
                </a:solidFill>
              </a:rPr>
              <a:t>a covered contract is likely to be present during the period of performance for a covered contract, including:</a:t>
            </a:r>
            <a:endParaRPr lang="en-US" sz="3200" spc="-20" dirty="0">
              <a:solidFill>
                <a:srgbClr val="002060"/>
              </a:solidFill>
            </a:endParaRPr>
          </a:p>
          <a:p>
            <a:pPr marL="974725" lvl="2" indent="-230188">
              <a:lnSpc>
                <a:spcPct val="100000"/>
              </a:lnSpc>
              <a:spcAft>
                <a:spcPts val="600"/>
              </a:spcAft>
              <a:buSzPct val="85000"/>
              <a:buFont typeface="Courier New" panose="02070309020205020404" pitchFamily="49" charset="0"/>
              <a:buChar char="o"/>
            </a:pPr>
            <a:r>
              <a:rPr lang="en-US" sz="3200" b="0" u="none" dirty="0">
                <a:solidFill>
                  <a:srgbClr val="002060"/>
                </a:solidFill>
              </a:rPr>
              <a:t>contractor or subcontractor outdoor workplaces</a:t>
            </a:r>
          </a:p>
          <a:p>
            <a:pPr marL="974725" lvl="2" indent="-230188">
              <a:lnSpc>
                <a:spcPct val="100000"/>
              </a:lnSpc>
              <a:spcAft>
                <a:spcPts val="600"/>
              </a:spcAft>
              <a:buSzPct val="85000"/>
              <a:buFont typeface="Courier New" panose="02070309020205020404" pitchFamily="49" charset="0"/>
              <a:buChar char="o"/>
            </a:pPr>
            <a:r>
              <a:rPr lang="en-US" sz="3200" spc="-90" dirty="0">
                <a:solidFill>
                  <a:srgbClr val="002060"/>
                </a:solidFill>
              </a:rPr>
              <a:t>all employees working there, </a:t>
            </a:r>
            <a:r>
              <a:rPr lang="en-US" sz="3200" b="1" spc="-90" dirty="0">
                <a:solidFill>
                  <a:srgbClr val="002060"/>
                </a:solidFill>
              </a:rPr>
              <a:t>even </a:t>
            </a:r>
            <a:r>
              <a:rPr lang="en-US" sz="3200" spc="-90" dirty="0">
                <a:solidFill>
                  <a:srgbClr val="002060"/>
                </a:solidFill>
              </a:rPr>
              <a:t>not on or in connection with a covered contract</a:t>
            </a:r>
            <a:endParaRPr lang="en-US" sz="3200" b="0" u="none" spc="-90" dirty="0">
              <a:solidFill>
                <a:srgbClr val="002060"/>
              </a:solidFill>
            </a:endParaRPr>
          </a:p>
          <a:p>
            <a:pPr marL="0" indent="0">
              <a:buNone/>
            </a:pPr>
            <a:endParaRPr lang="en-US" dirty="0"/>
          </a:p>
        </p:txBody>
      </p:sp>
    </p:spTree>
    <p:extLst>
      <p:ext uri="{BB962C8B-B14F-4D97-AF65-F5344CB8AC3E}">
        <p14:creationId xmlns:p14="http://schemas.microsoft.com/office/powerpoint/2010/main" val="1883537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C6F017-9FA6-4A4F-B8B6-DB2BF663BFFB}"/>
              </a:ext>
            </a:extLst>
          </p:cNvPr>
          <p:cNvSpPr>
            <a:spLocks noGrp="1"/>
          </p:cNvSpPr>
          <p:nvPr>
            <p:ph type="title"/>
          </p:nvPr>
        </p:nvSpPr>
        <p:spPr>
          <a:xfrm>
            <a:off x="838200" y="365126"/>
            <a:ext cx="10515600" cy="995044"/>
          </a:xfrm>
        </p:spPr>
        <p:txBody>
          <a:bodyPr/>
          <a:lstStyle/>
          <a:p>
            <a:pPr algn="ctr"/>
            <a:r>
              <a:rPr lang="en-US" dirty="0">
                <a:solidFill>
                  <a:srgbClr val="002060"/>
                </a:solidFill>
              </a:rPr>
              <a:t>What is a covered contract?</a:t>
            </a:r>
          </a:p>
        </p:txBody>
      </p:sp>
      <p:sp>
        <p:nvSpPr>
          <p:cNvPr id="3" name="Content Placeholder 2">
            <a:extLst>
              <a:ext uri="{FF2B5EF4-FFF2-40B4-BE49-F238E27FC236}">
                <a16:creationId xmlns:a16="http://schemas.microsoft.com/office/drawing/2014/main" id="{602D9898-294F-4FBB-9C88-5D3388A4ADD9}"/>
              </a:ext>
            </a:extLst>
          </p:cNvPr>
          <p:cNvSpPr>
            <a:spLocks noGrp="1"/>
          </p:cNvSpPr>
          <p:nvPr>
            <p:ph idx="1"/>
          </p:nvPr>
        </p:nvSpPr>
        <p:spPr>
          <a:xfrm>
            <a:off x="838200" y="1565911"/>
            <a:ext cx="10515600" cy="4137659"/>
          </a:xfrm>
        </p:spPr>
        <p:txBody>
          <a:bodyPr>
            <a:noAutofit/>
          </a:bodyPr>
          <a:lstStyle/>
          <a:p>
            <a:pPr marL="342900" indent="-342900">
              <a:lnSpc>
                <a:spcPct val="100000"/>
              </a:lnSpc>
              <a:spcAft>
                <a:spcPts val="1800"/>
              </a:spcAft>
              <a:buFont typeface="Arial" panose="020B0604020202020204" pitchFamily="34" charset="0"/>
              <a:buChar char="•"/>
            </a:pPr>
            <a:r>
              <a:rPr lang="en-US" b="1" i="1" dirty="0">
                <a:solidFill>
                  <a:srgbClr val="002060"/>
                </a:solidFill>
              </a:rPr>
              <a:t>New contracts </a:t>
            </a:r>
            <a:r>
              <a:rPr lang="en-US" dirty="0">
                <a:solidFill>
                  <a:srgbClr val="002060"/>
                </a:solidFill>
              </a:rPr>
              <a:t>– requirements must be incorporated into contracts awarded on or after 11/14/21</a:t>
            </a:r>
          </a:p>
          <a:p>
            <a:pPr marL="342900" indent="-342900">
              <a:lnSpc>
                <a:spcPct val="100000"/>
              </a:lnSpc>
              <a:spcAft>
                <a:spcPts val="1800"/>
              </a:spcAft>
              <a:buFont typeface="Arial" panose="020B0604020202020204" pitchFamily="34" charset="0"/>
              <a:buChar char="•"/>
            </a:pPr>
            <a:r>
              <a:rPr lang="en-US" b="1" i="1" dirty="0">
                <a:solidFill>
                  <a:srgbClr val="002060"/>
                </a:solidFill>
              </a:rPr>
              <a:t>On-going contracts awarded prior to 10/15/21 </a:t>
            </a:r>
            <a:r>
              <a:rPr lang="en-US" dirty="0">
                <a:solidFill>
                  <a:srgbClr val="002060"/>
                </a:solidFill>
              </a:rPr>
              <a:t>– requirements must be incorporated at the point at which an option is exercised, or extension is made</a:t>
            </a:r>
          </a:p>
          <a:p>
            <a:pPr marL="342900" indent="-342900">
              <a:lnSpc>
                <a:spcPct val="100000"/>
              </a:lnSpc>
              <a:spcAft>
                <a:spcPts val="1800"/>
              </a:spcAft>
              <a:buFont typeface="Arial" panose="020B0604020202020204" pitchFamily="34" charset="0"/>
              <a:buChar char="•"/>
            </a:pPr>
            <a:r>
              <a:rPr lang="en-US" dirty="0">
                <a:solidFill>
                  <a:srgbClr val="002060"/>
                </a:solidFill>
              </a:rPr>
              <a:t>Does NOT include subcontracts solely for provision of products</a:t>
            </a:r>
          </a:p>
        </p:txBody>
      </p:sp>
    </p:spTree>
    <p:extLst>
      <p:ext uri="{BB962C8B-B14F-4D97-AF65-F5344CB8AC3E}">
        <p14:creationId xmlns:p14="http://schemas.microsoft.com/office/powerpoint/2010/main" val="315354226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237</TotalTime>
  <Words>2797</Words>
  <Application>Microsoft Office PowerPoint</Application>
  <PresentationFormat>Widescreen</PresentationFormat>
  <Paragraphs>128</Paragraphs>
  <Slides>27</Slides>
  <Notes>3</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Courier New</vt:lpstr>
      <vt:lpstr>Office Theme</vt:lpstr>
      <vt:lpstr>Mandatory Vaccines and Testing  Federal EO and OSHA ETS</vt:lpstr>
      <vt:lpstr>Path out of the Pandemic</vt:lpstr>
      <vt:lpstr>Vaccinating the Unvaccinated </vt:lpstr>
      <vt:lpstr>Vaccinating the Unvaccinated </vt:lpstr>
      <vt:lpstr>Executive Order for Vaccine Mandate for Federal Workers and Contractors </vt:lpstr>
      <vt:lpstr>Who is Covered by the EO?</vt:lpstr>
      <vt:lpstr>Who is Covered by the EO?</vt:lpstr>
      <vt:lpstr>Who is Covered by the EO?</vt:lpstr>
      <vt:lpstr>What is a covered contract?</vt:lpstr>
      <vt:lpstr>Fed Contractor EO – Vaccination </vt:lpstr>
      <vt:lpstr>Fed Contractor EO – Vaccination </vt:lpstr>
      <vt:lpstr>ADA Exemptions</vt:lpstr>
      <vt:lpstr>Federal Contractor EO - Masks and Distancing </vt:lpstr>
      <vt:lpstr>Federal Contractor EC –  COVID-19 Coordinator</vt:lpstr>
      <vt:lpstr>Federal Contractor EO – Other Considerations </vt:lpstr>
      <vt:lpstr>NECA Referral and  Apprenticeship Issues</vt:lpstr>
      <vt:lpstr>Fed OSHA’s ETS: How will the ETS  Impact NECA Members? </vt:lpstr>
      <vt:lpstr>What we know now</vt:lpstr>
      <vt:lpstr>Who is covered by ETS?</vt:lpstr>
      <vt:lpstr>Many unanswered questions </vt:lpstr>
      <vt:lpstr>State OSHA Rules</vt:lpstr>
      <vt:lpstr>Impact on Bargaining and  Existing NECA contracts</vt:lpstr>
      <vt:lpstr>What is NECA doing to  impact the process?</vt:lpstr>
      <vt:lpstr>Conn Maciel Coalition </vt:lpstr>
      <vt:lpstr>Monitoring Litigation </vt:lpstr>
      <vt:lpstr>NECA Legislative Update on Issue </vt:lpstr>
      <vt:lpstr>QUESTIONS?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Jorns, Dana</dc:creator>
  <cp:lastModifiedBy>Lacher, Samuel</cp:lastModifiedBy>
  <cp:revision>10</cp:revision>
  <dcterms:created xsi:type="dcterms:W3CDTF">2021-07-25T17:00:21Z</dcterms:created>
  <dcterms:modified xsi:type="dcterms:W3CDTF">2021-10-26T13:12:06Z</dcterms:modified>
</cp:coreProperties>
</file>